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6"/>
  </p:notesMasterIdLst>
  <p:handoutMasterIdLst>
    <p:handoutMasterId r:id="rId87"/>
  </p:handoutMasterIdLst>
  <p:sldIdLst>
    <p:sldId id="309" r:id="rId5"/>
    <p:sldId id="319" r:id="rId6"/>
    <p:sldId id="377" r:id="rId7"/>
    <p:sldId id="316" r:id="rId8"/>
    <p:sldId id="376" r:id="rId9"/>
    <p:sldId id="378" r:id="rId10"/>
    <p:sldId id="379" r:id="rId11"/>
    <p:sldId id="380" r:id="rId12"/>
    <p:sldId id="381" r:id="rId13"/>
    <p:sldId id="382" r:id="rId14"/>
    <p:sldId id="383" r:id="rId15"/>
    <p:sldId id="384" r:id="rId16"/>
    <p:sldId id="385" r:id="rId17"/>
    <p:sldId id="386" r:id="rId18"/>
    <p:sldId id="387" r:id="rId19"/>
    <p:sldId id="389" r:id="rId20"/>
    <p:sldId id="390" r:id="rId21"/>
    <p:sldId id="391" r:id="rId22"/>
    <p:sldId id="392" r:id="rId23"/>
    <p:sldId id="393" r:id="rId24"/>
    <p:sldId id="394" r:id="rId25"/>
    <p:sldId id="395" r:id="rId26"/>
    <p:sldId id="396" r:id="rId27"/>
    <p:sldId id="398" r:id="rId28"/>
    <p:sldId id="399" r:id="rId29"/>
    <p:sldId id="400" r:id="rId30"/>
    <p:sldId id="401" r:id="rId31"/>
    <p:sldId id="402" r:id="rId32"/>
    <p:sldId id="403" r:id="rId33"/>
    <p:sldId id="404" r:id="rId34"/>
    <p:sldId id="405" r:id="rId35"/>
    <p:sldId id="406" r:id="rId36"/>
    <p:sldId id="408" r:id="rId37"/>
    <p:sldId id="409" r:id="rId38"/>
    <p:sldId id="410" r:id="rId39"/>
    <p:sldId id="407" r:id="rId40"/>
    <p:sldId id="411" r:id="rId41"/>
    <p:sldId id="412" r:id="rId42"/>
    <p:sldId id="413" r:id="rId43"/>
    <p:sldId id="414" r:id="rId44"/>
    <p:sldId id="415" r:id="rId45"/>
    <p:sldId id="416" r:id="rId46"/>
    <p:sldId id="397" r:id="rId47"/>
    <p:sldId id="426" r:id="rId48"/>
    <p:sldId id="425" r:id="rId49"/>
    <p:sldId id="424" r:id="rId50"/>
    <p:sldId id="417" r:id="rId51"/>
    <p:sldId id="419" r:id="rId52"/>
    <p:sldId id="420" r:id="rId53"/>
    <p:sldId id="421" r:id="rId54"/>
    <p:sldId id="422" r:id="rId55"/>
    <p:sldId id="423" r:id="rId56"/>
    <p:sldId id="418" r:id="rId57"/>
    <p:sldId id="427" r:id="rId58"/>
    <p:sldId id="428" r:id="rId59"/>
    <p:sldId id="432" r:id="rId60"/>
    <p:sldId id="433" r:id="rId61"/>
    <p:sldId id="429" r:id="rId62"/>
    <p:sldId id="430" r:id="rId63"/>
    <p:sldId id="431" r:id="rId64"/>
    <p:sldId id="434" r:id="rId65"/>
    <p:sldId id="435" r:id="rId66"/>
    <p:sldId id="447" r:id="rId67"/>
    <p:sldId id="448" r:id="rId68"/>
    <p:sldId id="449" r:id="rId69"/>
    <p:sldId id="450" r:id="rId70"/>
    <p:sldId id="451" r:id="rId71"/>
    <p:sldId id="452" r:id="rId72"/>
    <p:sldId id="437" r:id="rId73"/>
    <p:sldId id="440" r:id="rId74"/>
    <p:sldId id="441" r:id="rId75"/>
    <p:sldId id="438" r:id="rId76"/>
    <p:sldId id="442" r:id="rId77"/>
    <p:sldId id="443" r:id="rId78"/>
    <p:sldId id="453" r:id="rId79"/>
    <p:sldId id="444" r:id="rId80"/>
    <p:sldId id="439" r:id="rId81"/>
    <p:sldId id="445" r:id="rId82"/>
    <p:sldId id="374" r:id="rId83"/>
    <p:sldId id="375" r:id="rId84"/>
    <p:sldId id="260" r:id="rId85"/>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C64EC-D915-2293-84BC-18201399D075}" v="11" dt="2022-06-18T20:24:28.037"/>
    <p1510:client id="{2DFCBC63-A778-4A53-92C1-DC0744B80B65}" v="649" dt="2022-06-18T16:43:53.669"/>
    <p1510:client id="{43FF4C69-9B4B-AB4C-2539-E019A09DB2A1}" v="154" dt="2022-06-18T15:51:31.451"/>
    <p1510:client id="{8FBACB6D-1B6A-9F7D-214E-5CBB67A388F7}" v="1734" dt="2022-06-18T18:55:16.943"/>
    <p1510:client id="{A05A7F5D-A388-45E4-41E4-2C7BEC5BEEC3}" v="1417" dt="2022-06-18T20:24:51.961"/>
    <p1510:client id="{BC36A111-B326-38E6-2639-DC9314DF17FC}" v="83" dt="2022-06-18T20:21:10.214"/>
    <p1510:client id="{C6BCA4B8-1491-AA4C-3399-6A94C35ADA13}" v="1062" dt="2022-06-18T20:09:58.480"/>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18/06/2022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18/06/2022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7144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478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5194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8688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0419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3910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8757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1208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8528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34897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921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7070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0187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520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52286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3131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830968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0573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38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0856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5515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778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91794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98258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5667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02205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0614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78966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3284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7916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818209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45360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7462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38998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78432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70795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51359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60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730691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78256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31655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571831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87347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128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28811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29758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214810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847995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86666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48537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34491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72553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4997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627946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7692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2282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58591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008548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11096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448305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159787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870904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7451238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550982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33482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247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45588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325973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69443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846221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868171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85347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891730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38655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498264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89508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752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862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517089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6/18/2022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6/18/2022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6/18/2022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6/18/2022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6/18/2022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6/18/2022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6/18/2022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png"/><Relationship Id="rId7"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png"/><Relationship Id="rId7"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3.png"/><Relationship Id="rId7"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hyperlink" Target="https://www.kaggle.com/code/benhamner/python-data-visualizations/notebook" TargetMode="External"/><Relationship Id="rId3" Type="http://schemas.openxmlformats.org/officeDocument/2006/relationships/image" Target="../media/image3.png"/><Relationship Id="rId7" Type="http://schemas.openxmlformats.org/officeDocument/2006/relationships/hyperlink" Target="https://scikit-learn.org/stable/modules/generated/sklearn.cluster.KMeans.html"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towardsdatascience.com/k-means-clustering-algorithm-applications-evaluation-methods-and-drawbacks-aa03e644b48a"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2" y="0"/>
            <a:ext cx="9982200" cy="6858000"/>
          </a:xfrm>
          <a:prstGeom prst="rect">
            <a:avLst/>
          </a:prstGeom>
        </p:spPr>
      </p:pic>
      <p:sp>
        <p:nvSpPr>
          <p:cNvPr id="2" name="Título 1"/>
          <p:cNvSpPr>
            <a:spLocks noGrp="1"/>
          </p:cNvSpPr>
          <p:nvPr>
            <p:ph type="ctrTitle"/>
          </p:nvPr>
        </p:nvSpPr>
        <p:spPr>
          <a:xfrm>
            <a:off x="1987306" y="2735466"/>
            <a:ext cx="5486400" cy="552329"/>
          </a:xfrm>
        </p:spPr>
        <p:txBody>
          <a:bodyPr>
            <a:normAutofit fontScale="90000"/>
          </a:bodyPr>
          <a:lstStyle/>
          <a:p>
            <a:r>
              <a:rPr lang="pt-PT" sz="2500" b="1">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57400" y="3429000"/>
            <a:ext cx="6000750" cy="1371600"/>
          </a:xfrm>
        </p:spPr>
        <p:txBody>
          <a:bodyPr vert="horz" lIns="91440" tIns="45720" rIns="91440" bIns="45720" rtlCol="0" anchor="t">
            <a:normAutofit fontScale="70000" lnSpcReduction="20000"/>
          </a:bodyPr>
          <a:lstStyle/>
          <a:p>
            <a:r>
              <a:rPr lang="pt-PT">
                <a:solidFill>
                  <a:srgbClr val="FFFF00"/>
                </a:solidFill>
                <a:latin typeface="Arial" charset="0"/>
                <a:ea typeface="Arial" charset="0"/>
                <a:cs typeface="Arial" charset="0"/>
              </a:rPr>
              <a:t>APRENDIZAEM ORGANIZACIONAL/SISTEMAS DE SUPORTE À DECISÃO</a:t>
            </a:r>
          </a:p>
          <a:p>
            <a:r>
              <a:rPr lang="pt-PT">
                <a:solidFill>
                  <a:schemeClr val="bg1"/>
                </a:solidFill>
                <a:latin typeface="Arial"/>
                <a:ea typeface="Arial" charset="0"/>
                <a:cs typeface="Arial"/>
              </a:rPr>
              <a:t>Trabalho prático nº2</a:t>
            </a:r>
            <a:endParaRPr lang="pt-PT">
              <a:solidFill>
                <a:schemeClr val="bg1"/>
              </a:solidFill>
              <a:latin typeface="Arial" charset="0"/>
              <a:ea typeface="Arial" charset="0"/>
              <a:cs typeface="Arial" charset="0"/>
            </a:endParaRP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a:solidFill>
                  <a:schemeClr val="bg1"/>
                </a:solidFill>
                <a:latin typeface="Arial" charset="0"/>
                <a:ea typeface="Arial" charset="0"/>
                <a:cs typeface="Arial" charset="0"/>
              </a:rPr>
              <a:t>Licenciatura em Engenharia Informática</a:t>
            </a:r>
            <a:r>
              <a:rPr lang="pt-PT" sz="1100">
                <a:solidFill>
                  <a:schemeClr val="bg1"/>
                </a:solidFill>
                <a:latin typeface="Arial" charset="0"/>
                <a:ea typeface="Arial" charset="0"/>
                <a:cs typeface="Arial" charset="0"/>
              </a:rPr>
              <a:t> | Escola Superior de Tecnologia e Gestão| Unidade Curricular: AO/SSD| Ano Letivo 2022/2023</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5" y="5615784"/>
            <a:ext cx="3486150"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a:solidFill>
                  <a:schemeClr val="bg1"/>
                </a:solidFill>
                <a:latin typeface="Arial" charset="0"/>
                <a:ea typeface="Arial" charset="0"/>
                <a:cs typeface="Arial" charset="0"/>
              </a:rPr>
              <a:t>Jorge Ribeiro</a:t>
            </a:r>
          </a:p>
          <a:p>
            <a:pPr marL="171450" indent="-171450" algn="l">
              <a:buFont typeface="Arial" panose="020B0604020202020204" pitchFamily="34" charset="0"/>
              <a:buChar char="•"/>
            </a:pPr>
            <a:r>
              <a:rPr lang="pt-PT" sz="1050">
                <a:solidFill>
                  <a:schemeClr val="bg1"/>
                </a:solidFill>
                <a:latin typeface="Arial" charset="0"/>
                <a:ea typeface="Arial" charset="0"/>
                <a:cs typeface="Arial" charset="0"/>
              </a:rPr>
              <a:t>jribeiro@estg.ipvc.pt</a:t>
            </a:r>
          </a:p>
          <a:p>
            <a:pPr algn="l"/>
            <a:endParaRPr lang="pt-PT" sz="1050">
              <a:solidFill>
                <a:schemeClr val="bg1"/>
              </a:solidFill>
              <a:latin typeface="Arial" charset="0"/>
              <a:ea typeface="Arial" charset="0"/>
              <a:cs typeface="Arial" charset="0"/>
            </a:endParaRPr>
          </a:p>
          <a:p>
            <a:pPr algn="l"/>
            <a:endParaRPr lang="pt-PT" sz="1050">
              <a:solidFill>
                <a:schemeClr val="bg1"/>
              </a:solidFill>
              <a:latin typeface="Arial" charset="0"/>
              <a:ea typeface="Arial" charset="0"/>
              <a:cs typeface="Arial" charset="0"/>
            </a:endParaRPr>
          </a:p>
          <a:p>
            <a:pPr algn="l"/>
            <a:endParaRPr lang="pt-PT" sz="105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3486150"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a:solidFill>
                  <a:schemeClr val="bg1"/>
                </a:solidFill>
                <a:latin typeface="Arial" charset="0"/>
                <a:ea typeface="Arial" charset="0"/>
                <a:cs typeface="Arial" charset="0"/>
              </a:rPr>
              <a:t>23462- Paulo Garrido  </a:t>
            </a:r>
            <a:r>
              <a:rPr lang="pt-PT" sz="900" b="0" i="0" u="none" strike="noStrike">
                <a:solidFill>
                  <a:srgbClr val="FFFFFF"/>
                </a:solidFill>
                <a:effectLst/>
                <a:latin typeface="Arial" panose="020B0604020202020204" pitchFamily="34" charset="0"/>
              </a:rPr>
              <a:t>paulogarrido@ipvc.pt</a:t>
            </a:r>
            <a:r>
              <a:rPr lang="pt-PT" sz="900" b="0" i="0">
                <a:solidFill>
                  <a:srgbClr val="000000"/>
                </a:solidFill>
                <a:effectLst/>
                <a:latin typeface="Arial" panose="020B0604020202020204" pitchFamily="34" charset="0"/>
              </a:rPr>
              <a:t>​</a:t>
            </a:r>
          </a:p>
          <a:p>
            <a:pPr algn="l"/>
            <a:r>
              <a:rPr lang="pt-PT" sz="1050">
                <a:solidFill>
                  <a:schemeClr val="bg1"/>
                </a:solidFill>
                <a:latin typeface="Arial" charset="0"/>
                <a:ea typeface="Arial" charset="0"/>
                <a:cs typeface="Arial" charset="0"/>
              </a:rPr>
              <a:t>23478- Tatiana Faria- tatianaf@ipvc.pt</a:t>
            </a:r>
          </a:p>
          <a:p>
            <a:pPr algn="l"/>
            <a:endParaRPr lang="pt-PT" sz="1050">
              <a:solidFill>
                <a:schemeClr val="bg1"/>
              </a:solidFill>
              <a:latin typeface="Arial" charset="0"/>
              <a:ea typeface="Arial" charset="0"/>
              <a:cs typeface="Arial" charset="0"/>
            </a:endParaRPr>
          </a:p>
          <a:p>
            <a:pPr algn="l"/>
            <a:endParaRPr lang="pt-PT" sz="1050">
              <a:solidFill>
                <a:schemeClr val="bg1"/>
              </a:solidFill>
              <a:latin typeface="Arial" charset="0"/>
              <a:ea typeface="Arial" charset="0"/>
              <a:cs typeface="Arial" charset="0"/>
            </a:endParaRPr>
          </a:p>
        </p:txBody>
      </p:sp>
      <p:sp>
        <p:nvSpPr>
          <p:cNvPr id="11" name="CaixaDeTexto 10">
            <a:extLst>
              <a:ext uri="{FF2B5EF4-FFF2-40B4-BE49-F238E27FC236}">
                <a16:creationId xmlns:a16="http://schemas.microsoft.com/office/drawing/2014/main" id="{419ADA1C-A3BC-4922-8055-A13977936B9B}"/>
              </a:ext>
            </a:extLst>
          </p:cNvPr>
          <p:cNvSpPr txBox="1"/>
          <p:nvPr/>
        </p:nvSpPr>
        <p:spPr>
          <a:xfrm>
            <a:off x="2444436" y="3065528"/>
            <a:ext cx="5051832" cy="369332"/>
          </a:xfrm>
          <a:prstGeom prst="rect">
            <a:avLst/>
          </a:prstGeom>
          <a:noFill/>
        </p:spPr>
        <p:txBody>
          <a:bodyPr wrap="square">
            <a:spAutoFit/>
          </a:bodyPr>
          <a:lstStyle/>
          <a:p>
            <a:r>
              <a:rPr lang="pt-PT"/>
              <a:t> </a:t>
            </a:r>
          </a:p>
        </p:txBody>
      </p:sp>
      <p:sp>
        <p:nvSpPr>
          <p:cNvPr id="12" name="CaixaDeTexto 11">
            <a:extLst>
              <a:ext uri="{FF2B5EF4-FFF2-40B4-BE49-F238E27FC236}">
                <a16:creationId xmlns:a16="http://schemas.microsoft.com/office/drawing/2014/main" id="{0887CD6B-694D-44DD-9410-E3107C1F2745}"/>
              </a:ext>
            </a:extLst>
          </p:cNvPr>
          <p:cNvSpPr txBox="1"/>
          <p:nvPr/>
        </p:nvSpPr>
        <p:spPr>
          <a:xfrm>
            <a:off x="2444436" y="3065528"/>
            <a:ext cx="5051832" cy="369332"/>
          </a:xfrm>
          <a:prstGeom prst="rect">
            <a:avLst/>
          </a:prstGeom>
          <a:noFill/>
        </p:spPr>
        <p:txBody>
          <a:bodyPr wrap="square">
            <a:spAutoFit/>
          </a:bodyPr>
          <a:lstStyle/>
          <a:p>
            <a:r>
              <a:rPr lang="pt-PT"/>
              <a:t> </a:t>
            </a: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33AEDCD9-3116-8208-2660-3E2D68096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5" y="2579740"/>
            <a:ext cx="6019800" cy="2245825"/>
          </a:xfrm>
          <a:prstGeom prst="rect">
            <a:avLst/>
          </a:prstGeom>
        </p:spPr>
      </p:pic>
      <p:pic>
        <p:nvPicPr>
          <p:cNvPr id="5" name="Picture 4" descr="Chart, pie chart&#10;&#10;Description automatically generated">
            <a:extLst>
              <a:ext uri="{FF2B5EF4-FFF2-40B4-BE49-F238E27FC236}">
                <a16:creationId xmlns:a16="http://schemas.microsoft.com/office/drawing/2014/main" id="{F5D00289-EC2B-B935-154A-09F73E18E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5837" y="1674616"/>
            <a:ext cx="1909984" cy="4200039"/>
          </a:xfrm>
          <a:prstGeom prst="rect">
            <a:avLst/>
          </a:prstGeom>
        </p:spPr>
      </p:pic>
    </p:spTree>
    <p:extLst>
      <p:ext uri="{BB962C8B-B14F-4D97-AF65-F5344CB8AC3E}">
        <p14:creationId xmlns:p14="http://schemas.microsoft.com/office/powerpoint/2010/main" val="309096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F409D9CF-A179-CF61-C5DB-27C7E917C1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53" y="2624558"/>
            <a:ext cx="6579039" cy="2181434"/>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8E8AF7BA-B4D6-BFEE-5038-164846300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9796" y="1317073"/>
            <a:ext cx="2118090" cy="4876800"/>
          </a:xfrm>
          <a:prstGeom prst="rect">
            <a:avLst/>
          </a:prstGeom>
        </p:spPr>
      </p:pic>
    </p:spTree>
    <p:extLst>
      <p:ext uri="{BB962C8B-B14F-4D97-AF65-F5344CB8AC3E}">
        <p14:creationId xmlns:p14="http://schemas.microsoft.com/office/powerpoint/2010/main" val="3749524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a:extLst>
              <a:ext uri="{FF2B5EF4-FFF2-40B4-BE49-F238E27FC236}">
                <a16:creationId xmlns:a16="http://schemas.microsoft.com/office/drawing/2014/main" id="{70F024D3-D836-DA03-3100-069BAAD058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77266"/>
            <a:ext cx="6237475" cy="1889934"/>
          </a:xfrm>
          <a:prstGeom prst="rect">
            <a:avLst/>
          </a:prstGeom>
        </p:spPr>
      </p:pic>
      <p:pic>
        <p:nvPicPr>
          <p:cNvPr id="5" name="Picture 4" descr="Chart&#10;&#10;Description automatically generated">
            <a:extLst>
              <a:ext uri="{FF2B5EF4-FFF2-40B4-BE49-F238E27FC236}">
                <a16:creationId xmlns:a16="http://schemas.microsoft.com/office/drawing/2014/main" id="{6A4DDA32-0F35-E310-499E-0A01C9946E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2050" y="1243256"/>
            <a:ext cx="2968763" cy="4778027"/>
          </a:xfrm>
          <a:prstGeom prst="rect">
            <a:avLst/>
          </a:prstGeom>
        </p:spPr>
      </p:pic>
    </p:spTree>
    <p:extLst>
      <p:ext uri="{BB962C8B-B14F-4D97-AF65-F5344CB8AC3E}">
        <p14:creationId xmlns:p14="http://schemas.microsoft.com/office/powerpoint/2010/main" val="4497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96003CA5-CCCB-92B5-ACC2-CF00CAA0D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67947"/>
            <a:ext cx="6935638" cy="1875453"/>
          </a:xfrm>
          <a:prstGeom prst="rect">
            <a:avLst/>
          </a:prstGeom>
        </p:spPr>
      </p:pic>
      <p:pic>
        <p:nvPicPr>
          <p:cNvPr id="5" name="Picture 4" descr="Table&#10;&#10;Description automatically generated with low confidence">
            <a:extLst>
              <a:ext uri="{FF2B5EF4-FFF2-40B4-BE49-F238E27FC236}">
                <a16:creationId xmlns:a16="http://schemas.microsoft.com/office/drawing/2014/main" id="{8FE00B73-4CDB-3858-3BC1-CC4DE6841E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450075"/>
            <a:ext cx="2496588" cy="4536752"/>
          </a:xfrm>
          <a:prstGeom prst="rect">
            <a:avLst/>
          </a:prstGeom>
        </p:spPr>
      </p:pic>
    </p:spTree>
    <p:extLst>
      <p:ext uri="{BB962C8B-B14F-4D97-AF65-F5344CB8AC3E}">
        <p14:creationId xmlns:p14="http://schemas.microsoft.com/office/powerpoint/2010/main" val="1568840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4D61A8F7-1AA2-BA95-7D0B-AF03B221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5" y="2276699"/>
            <a:ext cx="6606208" cy="2086171"/>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33BF9643-8CB4-AF42-534E-C8B32D8898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0175" y="1450497"/>
            <a:ext cx="2297332" cy="4362870"/>
          </a:xfrm>
          <a:prstGeom prst="rect">
            <a:avLst/>
          </a:prstGeom>
        </p:spPr>
      </p:pic>
    </p:spTree>
    <p:extLst>
      <p:ext uri="{BB962C8B-B14F-4D97-AF65-F5344CB8AC3E}">
        <p14:creationId xmlns:p14="http://schemas.microsoft.com/office/powerpoint/2010/main" val="99910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a:extLst>
              <a:ext uri="{FF2B5EF4-FFF2-40B4-BE49-F238E27FC236}">
                <a16:creationId xmlns:a16="http://schemas.microsoft.com/office/drawing/2014/main" id="{8AB69FA3-17A5-2CC4-223B-02B09A97D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67000"/>
            <a:ext cx="6084374" cy="1800413"/>
          </a:xfrm>
          <a:prstGeom prst="rect">
            <a:avLst/>
          </a:prstGeom>
        </p:spPr>
      </p:pic>
      <p:pic>
        <p:nvPicPr>
          <p:cNvPr id="5" name="Picture 4" descr="Table&#10;&#10;Description automatically generated">
            <a:extLst>
              <a:ext uri="{FF2B5EF4-FFF2-40B4-BE49-F238E27FC236}">
                <a16:creationId xmlns:a16="http://schemas.microsoft.com/office/drawing/2014/main" id="{E70D0DC9-9F42-ADBA-030F-A96347B78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8693" y="3621999"/>
            <a:ext cx="3545706" cy="2390912"/>
          </a:xfrm>
          <a:prstGeom prst="rect">
            <a:avLst/>
          </a:prstGeom>
        </p:spPr>
      </p:pic>
    </p:spTree>
    <p:extLst>
      <p:ext uri="{BB962C8B-B14F-4D97-AF65-F5344CB8AC3E}">
        <p14:creationId xmlns:p14="http://schemas.microsoft.com/office/powerpoint/2010/main" val="366870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a:extLst>
              <a:ext uri="{FF2B5EF4-FFF2-40B4-BE49-F238E27FC236}">
                <a16:creationId xmlns:a16="http://schemas.microsoft.com/office/drawing/2014/main" id="{2ADC1C50-38FF-5629-E24A-ED861E12BF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5" y="2514600"/>
            <a:ext cx="5804045" cy="1643239"/>
          </a:xfrm>
          <a:prstGeom prst="rect">
            <a:avLst/>
          </a:prstGeom>
        </p:spPr>
      </p:pic>
      <p:pic>
        <p:nvPicPr>
          <p:cNvPr id="5" name="Picture 4" descr="Graphical user interface, table&#10;&#10;Description automatically generated with medium confidence">
            <a:extLst>
              <a:ext uri="{FF2B5EF4-FFF2-40B4-BE49-F238E27FC236}">
                <a16:creationId xmlns:a16="http://schemas.microsoft.com/office/drawing/2014/main" id="{247A3CBD-8E78-5C11-F230-4429E3E5BF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7790" y="1302814"/>
            <a:ext cx="2389781" cy="4603217"/>
          </a:xfrm>
          <a:prstGeom prst="rect">
            <a:avLst/>
          </a:prstGeom>
        </p:spPr>
      </p:pic>
    </p:spTree>
    <p:extLst>
      <p:ext uri="{BB962C8B-B14F-4D97-AF65-F5344CB8AC3E}">
        <p14:creationId xmlns:p14="http://schemas.microsoft.com/office/powerpoint/2010/main" val="3332739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with medium confidence">
            <a:extLst>
              <a:ext uri="{FF2B5EF4-FFF2-40B4-BE49-F238E27FC236}">
                <a16:creationId xmlns:a16="http://schemas.microsoft.com/office/drawing/2014/main" id="{604899FC-BF13-A38F-C8A1-B23619C0E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14191"/>
            <a:ext cx="6948107" cy="2005409"/>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793334F4-5179-7DEA-6DFC-07FEF21C53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3434" y="1385064"/>
            <a:ext cx="2484879" cy="4800600"/>
          </a:xfrm>
          <a:prstGeom prst="rect">
            <a:avLst/>
          </a:prstGeom>
        </p:spPr>
      </p:pic>
    </p:spTree>
    <p:extLst>
      <p:ext uri="{BB962C8B-B14F-4D97-AF65-F5344CB8AC3E}">
        <p14:creationId xmlns:p14="http://schemas.microsoft.com/office/powerpoint/2010/main" val="297832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6B205B2C-6BAA-32C6-0C13-1CC552D232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5" y="2607799"/>
            <a:ext cx="4646381" cy="1824229"/>
          </a:xfrm>
          <a:prstGeom prst="rect">
            <a:avLst/>
          </a:prstGeom>
        </p:spPr>
      </p:pic>
      <p:pic>
        <p:nvPicPr>
          <p:cNvPr id="5" name="Picture 4" descr="Table&#10;&#10;Description automatically generated with low confidence">
            <a:extLst>
              <a:ext uri="{FF2B5EF4-FFF2-40B4-BE49-F238E27FC236}">
                <a16:creationId xmlns:a16="http://schemas.microsoft.com/office/drawing/2014/main" id="{77DDD6B6-09EA-61BB-315D-93C520571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0200" y="1422537"/>
            <a:ext cx="2839765" cy="4964928"/>
          </a:xfrm>
          <a:prstGeom prst="rect">
            <a:avLst/>
          </a:prstGeom>
        </p:spPr>
      </p:pic>
    </p:spTree>
    <p:extLst>
      <p:ext uri="{BB962C8B-B14F-4D97-AF65-F5344CB8AC3E}">
        <p14:creationId xmlns:p14="http://schemas.microsoft.com/office/powerpoint/2010/main" val="132446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19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15B2AC03-4675-A662-AB44-39E292327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1" y="2273119"/>
            <a:ext cx="5540614" cy="2133600"/>
          </a:xfrm>
          <a:prstGeom prst="rect">
            <a:avLst/>
          </a:prstGeom>
        </p:spPr>
      </p:pic>
      <p:pic>
        <p:nvPicPr>
          <p:cNvPr id="5" name="Picture 4" descr="Table&#10;&#10;Description automatically generated">
            <a:extLst>
              <a:ext uri="{FF2B5EF4-FFF2-40B4-BE49-F238E27FC236}">
                <a16:creationId xmlns:a16="http://schemas.microsoft.com/office/drawing/2014/main" id="{1AC50571-2E1D-2CF2-118C-58C12B8284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3957" y="3153968"/>
            <a:ext cx="3488511" cy="2940099"/>
          </a:xfrm>
          <a:prstGeom prst="rect">
            <a:avLst/>
          </a:prstGeom>
        </p:spPr>
      </p:pic>
    </p:spTree>
    <p:extLst>
      <p:ext uri="{BB962C8B-B14F-4D97-AF65-F5344CB8AC3E}">
        <p14:creationId xmlns:p14="http://schemas.microsoft.com/office/powerpoint/2010/main" val="200742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Índice</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 name="CaixaDeTexto 1">
            <a:extLst>
              <a:ext uri="{FF2B5EF4-FFF2-40B4-BE49-F238E27FC236}">
                <a16:creationId xmlns:a16="http://schemas.microsoft.com/office/drawing/2014/main" id="{5E3533E9-95CC-4D6A-BEC8-3AD0B8139441}"/>
              </a:ext>
            </a:extLst>
          </p:cNvPr>
          <p:cNvSpPr txBox="1"/>
          <p:nvPr/>
        </p:nvSpPr>
        <p:spPr>
          <a:xfrm>
            <a:off x="260350" y="1371600"/>
            <a:ext cx="8780463" cy="4832092"/>
          </a:xfrm>
          <a:prstGeom prst="rect">
            <a:avLst/>
          </a:prstGeom>
          <a:noFill/>
        </p:spPr>
        <p:txBody>
          <a:bodyPr wrap="square" lIns="91440" tIns="45720" rIns="91440" bIns="45720" rtlCol="0" anchor="t">
            <a:spAutoFit/>
          </a:bodyPr>
          <a:lstStyle/>
          <a:p>
            <a:pPr marL="342900" indent="-342900">
              <a:buFont typeface="+mj-lt"/>
              <a:buAutoNum type="arabicPeriod"/>
            </a:pPr>
            <a:r>
              <a:rPr lang="pt-PT" sz="1600" dirty="0"/>
              <a:t>Introdução e Objetivos</a:t>
            </a:r>
          </a:p>
          <a:p>
            <a:pPr marL="342900" indent="-342900">
              <a:buAutoNum type="arabicPeriod"/>
            </a:pPr>
            <a:r>
              <a:rPr lang="pt-PT" sz="1600" dirty="0" err="1">
                <a:cs typeface="Calibri"/>
              </a:rPr>
              <a:t>Dataset</a:t>
            </a:r>
            <a:r>
              <a:rPr lang="pt-PT" sz="1600" dirty="0">
                <a:cs typeface="Calibri"/>
              </a:rPr>
              <a:t> </a:t>
            </a:r>
            <a:r>
              <a:rPr lang="pt-PT" sz="1600" dirty="0" err="1">
                <a:cs typeface="Calibri"/>
              </a:rPr>
              <a:t>Insolv</a:t>
            </a:r>
            <a:endParaRPr lang="pt-PT" sz="1600" dirty="0" err="1"/>
          </a:p>
          <a:p>
            <a:pPr marL="342900" indent="-342900">
              <a:buFont typeface="+mj-lt"/>
              <a:buAutoNum type="arabicPeriod"/>
            </a:pPr>
            <a:r>
              <a:rPr lang="pt-PT" sz="1600" dirty="0">
                <a:cs typeface="Calibri"/>
              </a:rPr>
              <a:t>Tratamento de dados</a:t>
            </a:r>
          </a:p>
          <a:p>
            <a:pPr marL="342900" indent="-342900">
              <a:buFont typeface="+mj-lt"/>
              <a:buAutoNum type="arabicPeriod"/>
            </a:pPr>
            <a:r>
              <a:rPr lang="pt-PT" sz="1600" dirty="0">
                <a:cs typeface="Calibri"/>
              </a:rPr>
              <a:t>Análise e estatística de dados</a:t>
            </a:r>
          </a:p>
          <a:p>
            <a:pPr marL="342900" indent="-342900">
              <a:buAutoNum type="arabicPeriod"/>
            </a:pPr>
            <a:r>
              <a:rPr lang="pt-PT" sz="1600" dirty="0">
                <a:cs typeface="Calibri"/>
              </a:rPr>
              <a:t>Redes Neuronais Artificiais</a:t>
            </a:r>
          </a:p>
          <a:p>
            <a:pPr marL="342900" indent="-342900">
              <a:buFontTx/>
              <a:buAutoNum type="arabicPeriod"/>
            </a:pPr>
            <a:r>
              <a:rPr lang="pt-PT" sz="1600" dirty="0">
                <a:cs typeface="Calibri"/>
              </a:rPr>
              <a:t>Árvores de Decisão</a:t>
            </a:r>
          </a:p>
          <a:p>
            <a:pPr marL="342900" indent="-342900">
              <a:buFontTx/>
              <a:buAutoNum type="arabicPeriod"/>
            </a:pPr>
            <a:r>
              <a:rPr lang="pt-PT" sz="1600" dirty="0">
                <a:cs typeface="Calibri"/>
              </a:rPr>
              <a:t>Regressão Linear</a:t>
            </a:r>
          </a:p>
          <a:p>
            <a:pPr marL="342900" indent="-342900">
              <a:buFontTx/>
              <a:buAutoNum type="arabicPeriod"/>
            </a:pPr>
            <a:r>
              <a:rPr lang="pt-PT" sz="1600" dirty="0" err="1">
                <a:cs typeface="Calibri"/>
              </a:rPr>
              <a:t>Dataset</a:t>
            </a:r>
            <a:r>
              <a:rPr lang="pt-PT" sz="1600" dirty="0">
                <a:cs typeface="Calibri"/>
              </a:rPr>
              <a:t> </a:t>
            </a:r>
            <a:r>
              <a:rPr lang="pt-PT" sz="1600" dirty="0" err="1">
                <a:cs typeface="Calibri"/>
              </a:rPr>
              <a:t>Fraud</a:t>
            </a:r>
          </a:p>
          <a:p>
            <a:pPr marL="342900" indent="-342900">
              <a:buFontTx/>
              <a:buAutoNum type="arabicPeriod"/>
            </a:pPr>
            <a:r>
              <a:rPr lang="pt-PT" sz="1600" dirty="0">
                <a:cs typeface="Calibri"/>
              </a:rPr>
              <a:t>Tratamento de dados</a:t>
            </a:r>
          </a:p>
          <a:p>
            <a:pPr marL="342900" indent="-342900">
              <a:buFontTx/>
              <a:buAutoNum type="arabicPeriod"/>
            </a:pPr>
            <a:r>
              <a:rPr lang="pt-PT" sz="1600" dirty="0">
                <a:cs typeface="Calibri"/>
              </a:rPr>
              <a:t>Análise e estatísticas de dados</a:t>
            </a:r>
          </a:p>
          <a:p>
            <a:pPr marL="342900" indent="-342900">
              <a:buFontTx/>
              <a:buAutoNum type="arabicPeriod"/>
            </a:pPr>
            <a:r>
              <a:rPr lang="pt-PT" sz="1600" dirty="0">
                <a:cs typeface="Calibri"/>
              </a:rPr>
              <a:t>Redes Neuronais Artificiais</a:t>
            </a:r>
          </a:p>
          <a:p>
            <a:pPr marL="342900" indent="-342900">
              <a:buFontTx/>
              <a:buAutoNum type="arabicPeriod"/>
            </a:pPr>
            <a:r>
              <a:rPr lang="pt-PT" sz="1600" dirty="0">
                <a:cs typeface="Calibri"/>
              </a:rPr>
              <a:t>Árvores de Decisão</a:t>
            </a:r>
          </a:p>
          <a:p>
            <a:pPr marL="342900" indent="-342900">
              <a:buFontTx/>
              <a:buAutoNum type="arabicPeriod"/>
            </a:pPr>
            <a:r>
              <a:rPr lang="pt-PT" sz="1600" dirty="0">
                <a:cs typeface="Calibri"/>
              </a:rPr>
              <a:t>Regressão Linear</a:t>
            </a:r>
          </a:p>
          <a:p>
            <a:pPr marL="342900" indent="-342900">
              <a:buFontTx/>
              <a:buAutoNum type="arabicPeriod"/>
            </a:pPr>
            <a:r>
              <a:rPr lang="pt-PT" sz="1600" dirty="0">
                <a:cs typeface="Calibri"/>
              </a:rPr>
              <a:t>Conclusão</a:t>
            </a:r>
          </a:p>
          <a:p>
            <a:pPr marL="342900" indent="-342900">
              <a:buFontTx/>
              <a:buAutoNum type="arabicPeriod"/>
            </a:pPr>
            <a:r>
              <a:rPr lang="pt-PT" sz="1600" dirty="0">
                <a:cs typeface="Calibri"/>
              </a:rPr>
              <a:t>Referências</a:t>
            </a:r>
          </a:p>
          <a:p>
            <a:pPr marL="342900" indent="-342900">
              <a:buFontTx/>
              <a:buAutoNum type="arabicPeriod"/>
            </a:pPr>
            <a:endParaRPr lang="pt-PT" sz="1600" dirty="0">
              <a:cs typeface="Calibri"/>
            </a:endParaRPr>
          </a:p>
          <a:p>
            <a:pPr marL="342900" indent="-342900">
              <a:buFontTx/>
              <a:buAutoNum type="arabicPeriod"/>
            </a:pPr>
            <a:endParaRPr lang="pt-PT" sz="1600" dirty="0">
              <a:cs typeface="Calibri"/>
            </a:endParaRPr>
          </a:p>
          <a:p>
            <a:pPr marL="342900" indent="-342900">
              <a:buFont typeface="+mj-lt"/>
              <a:buAutoNum type="arabicPeriod"/>
            </a:pPr>
            <a:endParaRPr lang="pt-PT">
              <a:cs typeface="Calibri"/>
            </a:endParaRPr>
          </a:p>
          <a:p>
            <a:pPr marL="342900" indent="-342900">
              <a:buFont typeface="+mj-lt"/>
              <a:buAutoNum type="arabicPeriod"/>
            </a:pPr>
            <a:endParaRPr lang="pt-PT">
              <a:cs typeface="Calibri"/>
            </a:endParaRPr>
          </a:p>
        </p:txBody>
      </p:sp>
    </p:spTree>
    <p:extLst>
      <p:ext uri="{BB962C8B-B14F-4D97-AF65-F5344CB8AC3E}">
        <p14:creationId xmlns:p14="http://schemas.microsoft.com/office/powerpoint/2010/main" val="291564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B2201D7B-B25E-9ECE-2424-C388C9D49B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5" y="2561258"/>
            <a:ext cx="5522800" cy="1819444"/>
          </a:xfrm>
          <a:prstGeom prst="rect">
            <a:avLst/>
          </a:prstGeom>
        </p:spPr>
      </p:pic>
      <p:pic>
        <p:nvPicPr>
          <p:cNvPr id="5" name="Picture 4" descr="Graphical user interface, table&#10;&#10;Description automatically generated with medium confidence">
            <a:extLst>
              <a:ext uri="{FF2B5EF4-FFF2-40B4-BE49-F238E27FC236}">
                <a16:creationId xmlns:a16="http://schemas.microsoft.com/office/drawing/2014/main" id="{367CC511-D48A-D2B1-3671-0AE77AFE4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4025" y="2452053"/>
            <a:ext cx="3449461" cy="2582205"/>
          </a:xfrm>
          <a:prstGeom prst="rect">
            <a:avLst/>
          </a:prstGeom>
        </p:spPr>
      </p:pic>
    </p:spTree>
    <p:extLst>
      <p:ext uri="{BB962C8B-B14F-4D97-AF65-F5344CB8AC3E}">
        <p14:creationId xmlns:p14="http://schemas.microsoft.com/office/powerpoint/2010/main" val="1010699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B53E121E-922D-5783-97A5-C04CD2DAFF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388" y="1968221"/>
            <a:ext cx="5864865" cy="1957555"/>
          </a:xfrm>
          <a:prstGeom prst="rect">
            <a:avLst/>
          </a:prstGeom>
        </p:spPr>
      </p:pic>
      <p:pic>
        <p:nvPicPr>
          <p:cNvPr id="5" name="Picture 4" descr="Table&#10;&#10;Description automatically generated">
            <a:extLst>
              <a:ext uri="{FF2B5EF4-FFF2-40B4-BE49-F238E27FC236}">
                <a16:creationId xmlns:a16="http://schemas.microsoft.com/office/drawing/2014/main" id="{C64182FF-2E7D-500C-1E73-354B8FB849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427" y="1725714"/>
            <a:ext cx="3385203" cy="4073581"/>
          </a:xfrm>
          <a:prstGeom prst="rect">
            <a:avLst/>
          </a:prstGeom>
        </p:spPr>
      </p:pic>
    </p:spTree>
    <p:extLst>
      <p:ext uri="{BB962C8B-B14F-4D97-AF65-F5344CB8AC3E}">
        <p14:creationId xmlns:p14="http://schemas.microsoft.com/office/powerpoint/2010/main" val="155015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4EABB769-F916-5011-154F-5A30F4D6CB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96620"/>
            <a:ext cx="5410200" cy="2021663"/>
          </a:xfrm>
          <a:prstGeom prst="rect">
            <a:avLst/>
          </a:prstGeom>
        </p:spPr>
      </p:pic>
      <p:pic>
        <p:nvPicPr>
          <p:cNvPr id="5" name="Picture 4" descr="Table&#10;&#10;Description automatically generated">
            <a:extLst>
              <a:ext uri="{FF2B5EF4-FFF2-40B4-BE49-F238E27FC236}">
                <a16:creationId xmlns:a16="http://schemas.microsoft.com/office/drawing/2014/main" id="{7B134CC0-08FD-3B79-28F6-576CFDF48B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1655091"/>
            <a:ext cx="3566801" cy="4298668"/>
          </a:xfrm>
          <a:prstGeom prst="rect">
            <a:avLst/>
          </a:prstGeom>
        </p:spPr>
      </p:pic>
    </p:spTree>
    <p:extLst>
      <p:ext uri="{BB962C8B-B14F-4D97-AF65-F5344CB8AC3E}">
        <p14:creationId xmlns:p14="http://schemas.microsoft.com/office/powerpoint/2010/main" val="64919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D830F430-7B0C-1A85-2093-2E346664A9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04" y="2461537"/>
            <a:ext cx="5778404" cy="2415263"/>
          </a:xfrm>
          <a:prstGeom prst="rect">
            <a:avLst/>
          </a:prstGeom>
        </p:spPr>
      </p:pic>
      <p:pic>
        <p:nvPicPr>
          <p:cNvPr id="5" name="Picture 4" descr="Table&#10;&#10;Description automatically generated">
            <a:extLst>
              <a:ext uri="{FF2B5EF4-FFF2-40B4-BE49-F238E27FC236}">
                <a16:creationId xmlns:a16="http://schemas.microsoft.com/office/drawing/2014/main" id="{59E9B1C3-2D1E-A39A-9BD2-93753CB133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9401" y="1293581"/>
            <a:ext cx="2385548" cy="4882461"/>
          </a:xfrm>
          <a:prstGeom prst="rect">
            <a:avLst/>
          </a:prstGeom>
        </p:spPr>
      </p:pic>
    </p:spTree>
    <p:extLst>
      <p:ext uri="{BB962C8B-B14F-4D97-AF65-F5344CB8AC3E}">
        <p14:creationId xmlns:p14="http://schemas.microsoft.com/office/powerpoint/2010/main" val="3288418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a:extLst>
              <a:ext uri="{FF2B5EF4-FFF2-40B4-BE49-F238E27FC236}">
                <a16:creationId xmlns:a16="http://schemas.microsoft.com/office/drawing/2014/main" id="{FEEBD85B-E31A-DC34-4334-50ED055D2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90693"/>
            <a:ext cx="6102319" cy="1876613"/>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31F6DB8E-C240-07A1-0E5F-4453F9454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483" y="1198256"/>
            <a:ext cx="2622885" cy="5029200"/>
          </a:xfrm>
          <a:prstGeom prst="rect">
            <a:avLst/>
          </a:prstGeom>
        </p:spPr>
      </p:pic>
    </p:spTree>
    <p:extLst>
      <p:ext uri="{BB962C8B-B14F-4D97-AF65-F5344CB8AC3E}">
        <p14:creationId xmlns:p14="http://schemas.microsoft.com/office/powerpoint/2010/main" val="21627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BC031757-4D83-1A5F-35B2-4BF7024376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45449"/>
            <a:ext cx="6467279" cy="196710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B410D1DD-4972-5161-9801-B0048EDF3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935" y="1069239"/>
            <a:ext cx="2607482" cy="5053491"/>
          </a:xfrm>
          <a:prstGeom prst="rect">
            <a:avLst/>
          </a:prstGeom>
        </p:spPr>
      </p:pic>
    </p:spTree>
    <p:extLst>
      <p:ext uri="{BB962C8B-B14F-4D97-AF65-F5344CB8AC3E}">
        <p14:creationId xmlns:p14="http://schemas.microsoft.com/office/powerpoint/2010/main" val="147186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B5C92D30-E125-52DD-40FC-51B56F71A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310" y="2675257"/>
            <a:ext cx="5470234" cy="1748007"/>
          </a:xfrm>
          <a:prstGeom prst="rect">
            <a:avLst/>
          </a:prstGeom>
        </p:spPr>
      </p:pic>
      <p:pic>
        <p:nvPicPr>
          <p:cNvPr id="5" name="Picture 4" descr="Table&#10;&#10;Description automatically generated">
            <a:extLst>
              <a:ext uri="{FF2B5EF4-FFF2-40B4-BE49-F238E27FC236}">
                <a16:creationId xmlns:a16="http://schemas.microsoft.com/office/drawing/2014/main" id="{2285095E-1909-54E2-0D2B-85C127607F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2858" y="1600200"/>
            <a:ext cx="2681523" cy="4212997"/>
          </a:xfrm>
          <a:prstGeom prst="rect">
            <a:avLst/>
          </a:prstGeom>
        </p:spPr>
      </p:pic>
    </p:spTree>
    <p:extLst>
      <p:ext uri="{BB962C8B-B14F-4D97-AF65-F5344CB8AC3E}">
        <p14:creationId xmlns:p14="http://schemas.microsoft.com/office/powerpoint/2010/main" val="167526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06D63B9B-858F-9E2D-33FA-CBD4FB61B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820859"/>
            <a:ext cx="6020761" cy="1827341"/>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C2F2ECDA-F72D-480E-071C-74E08E754E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9470" y="1556496"/>
            <a:ext cx="3224166" cy="4715342"/>
          </a:xfrm>
          <a:prstGeom prst="rect">
            <a:avLst/>
          </a:prstGeom>
        </p:spPr>
      </p:pic>
    </p:spTree>
    <p:extLst>
      <p:ext uri="{BB962C8B-B14F-4D97-AF65-F5344CB8AC3E}">
        <p14:creationId xmlns:p14="http://schemas.microsoft.com/office/powerpoint/2010/main" val="336019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639D63D0-FE04-FD58-A6BB-E4EB69B417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38336"/>
            <a:ext cx="4861994" cy="1581328"/>
          </a:xfrm>
          <a:prstGeom prst="rect">
            <a:avLst/>
          </a:prstGeom>
        </p:spPr>
      </p:pic>
      <p:pic>
        <p:nvPicPr>
          <p:cNvPr id="5" name="Picture 4" descr="Table&#10;&#10;Description automatically generated">
            <a:extLst>
              <a:ext uri="{FF2B5EF4-FFF2-40B4-BE49-F238E27FC236}">
                <a16:creationId xmlns:a16="http://schemas.microsoft.com/office/drawing/2014/main" id="{FC52F27E-3423-46CC-FCEC-494E94B32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578" y="2084460"/>
            <a:ext cx="4244422" cy="3790195"/>
          </a:xfrm>
          <a:prstGeom prst="rect">
            <a:avLst/>
          </a:prstGeom>
        </p:spPr>
      </p:pic>
    </p:spTree>
    <p:extLst>
      <p:ext uri="{BB962C8B-B14F-4D97-AF65-F5344CB8AC3E}">
        <p14:creationId xmlns:p14="http://schemas.microsoft.com/office/powerpoint/2010/main" val="530205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29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B5F0D084-D447-52AF-7F57-B8CF617B1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67001"/>
            <a:ext cx="5808270" cy="1828800"/>
          </a:xfrm>
          <a:prstGeom prst="rect">
            <a:avLst/>
          </a:prstGeom>
        </p:spPr>
      </p:pic>
      <p:pic>
        <p:nvPicPr>
          <p:cNvPr id="5" name="Picture 4" descr="Table&#10;&#10;Description automatically generated">
            <a:extLst>
              <a:ext uri="{FF2B5EF4-FFF2-40B4-BE49-F238E27FC236}">
                <a16:creationId xmlns:a16="http://schemas.microsoft.com/office/drawing/2014/main" id="{0C9A788B-E468-6059-C7A2-22DE19F1A6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675" y="1913497"/>
            <a:ext cx="3468999" cy="3675898"/>
          </a:xfrm>
          <a:prstGeom prst="rect">
            <a:avLst/>
          </a:prstGeom>
        </p:spPr>
      </p:pic>
    </p:spTree>
    <p:extLst>
      <p:ext uri="{BB962C8B-B14F-4D97-AF65-F5344CB8AC3E}">
        <p14:creationId xmlns:p14="http://schemas.microsoft.com/office/powerpoint/2010/main" val="304226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1. Introdução e Objetivos</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7D603B3B-B714-4E01-BDE8-289AD3081088}"/>
              </a:ext>
            </a:extLst>
          </p:cNvPr>
          <p:cNvSpPr txBox="1"/>
          <p:nvPr/>
        </p:nvSpPr>
        <p:spPr>
          <a:xfrm>
            <a:off x="238125" y="1241381"/>
            <a:ext cx="8677275" cy="2677656"/>
          </a:xfrm>
          <a:prstGeom prst="rect">
            <a:avLst/>
          </a:prstGeom>
          <a:noFill/>
        </p:spPr>
        <p:txBody>
          <a:bodyPr wrap="square" lIns="91440" tIns="45720" rIns="91440" bIns="45720" rtlCol="0" anchor="t">
            <a:spAutoFit/>
          </a:bodyPr>
          <a:lstStyle/>
          <a:p>
            <a:pPr algn="just"/>
            <a:r>
              <a:rPr lang="pt-PT" sz="1400" dirty="0">
                <a:ea typeface="+mn-lt"/>
                <a:cs typeface="+mn-lt"/>
              </a:rPr>
              <a:t>Este relatório foi proposto pela Unidade Curricular de Inteligência Artificial, integrado no plano de estudos do segundo ano da licenciatura de Engenharia Informática da Escola Superior de Tecnologia e Gestão do Instituto Politécnico de Viana do Castelo. </a:t>
            </a:r>
            <a:endParaRPr lang="en-US"/>
          </a:p>
          <a:p>
            <a:pPr algn="just"/>
            <a:r>
              <a:rPr lang="pt-PT" sz="1400" dirty="0">
                <a:ea typeface="+mn-lt"/>
                <a:cs typeface="+mn-lt"/>
              </a:rPr>
              <a:t>Com o mesmo pretende-se demonstrar e explicar o raciocínio utilizado na realização do trabalho prático nº2, solicitado pelos docentes.</a:t>
            </a:r>
          </a:p>
          <a:p>
            <a:pPr algn="just"/>
            <a:endParaRPr lang="pt-PT" sz="1400" dirty="0">
              <a:cs typeface="Calibri"/>
            </a:endParaRPr>
          </a:p>
          <a:p>
            <a:pPr algn="just"/>
            <a:r>
              <a:rPr lang="pt-PT" sz="1400" dirty="0">
                <a:cs typeface="Calibri"/>
              </a:rPr>
              <a:t>O  presente trabalho tem como objetivo a análise de dados e tratamento de dados, bem como a aplicação de abordagens como </a:t>
            </a:r>
            <a:r>
              <a:rPr lang="pt-PT" sz="1400" dirty="0" err="1">
                <a:cs typeface="Calibri"/>
              </a:rPr>
              <a:t>Machine</a:t>
            </a:r>
            <a:r>
              <a:rPr lang="pt-PT" sz="1400" dirty="0">
                <a:cs typeface="Calibri"/>
              </a:rPr>
              <a:t> </a:t>
            </a:r>
            <a:r>
              <a:rPr lang="pt-PT" sz="1400" dirty="0" err="1">
                <a:cs typeface="Calibri"/>
              </a:rPr>
              <a:t>Learning</a:t>
            </a:r>
            <a:r>
              <a:rPr lang="pt-PT" sz="1400" dirty="0">
                <a:cs typeface="Calibri"/>
              </a:rPr>
              <a:t>, Aprendizagem Supervisionada, nomeadamente o desenvolvimento de Regressão Linear, Árvores de Decisão e Redes Neuronais Artificiais, e Aprendizagem Não Supervisionada (</a:t>
            </a:r>
            <a:r>
              <a:rPr lang="pt-PT" sz="1400" dirty="0" err="1">
                <a:cs typeface="Calibri"/>
              </a:rPr>
              <a:t>clustering</a:t>
            </a:r>
            <a:r>
              <a:rPr lang="pt-PT" sz="1400" dirty="0">
                <a:cs typeface="Calibri"/>
              </a:rPr>
              <a:t>) </a:t>
            </a:r>
            <a:r>
              <a:rPr lang="pt-PT" sz="1400" i="1" dirty="0">
                <a:cs typeface="Calibri"/>
              </a:rPr>
              <a:t>.</a:t>
            </a:r>
            <a:endParaRPr lang="en-US" sz="1400" dirty="0">
              <a:ea typeface="+mn-lt"/>
              <a:cs typeface="+mn-lt"/>
            </a:endParaRPr>
          </a:p>
          <a:p>
            <a:pPr algn="just"/>
            <a:r>
              <a:rPr lang="pt-PT" sz="1400" i="1" dirty="0">
                <a:cs typeface="Calibri"/>
              </a:rPr>
              <a:t>Para a implementação deste trabalho foi utilizada a ferramenta de </a:t>
            </a:r>
            <a:r>
              <a:rPr lang="pt-PT" sz="1400" i="1" dirty="0" err="1">
                <a:cs typeface="Calibri"/>
              </a:rPr>
              <a:t>Jupyter</a:t>
            </a:r>
            <a:r>
              <a:rPr lang="pt-PT" sz="1400" i="1" dirty="0">
                <a:cs typeface="Calibri"/>
              </a:rPr>
              <a:t> Notebook, que serve para criar </a:t>
            </a:r>
            <a:r>
              <a:rPr lang="pt-PT" sz="1400" i="1" dirty="0" err="1">
                <a:cs typeface="Calibri"/>
              </a:rPr>
              <a:t>notebooks</a:t>
            </a:r>
            <a:r>
              <a:rPr lang="pt-PT" sz="1400" i="1" dirty="0">
                <a:cs typeface="Calibri"/>
              </a:rPr>
              <a:t>.</a:t>
            </a:r>
            <a:endParaRPr lang="pt-PT" sz="1400" dirty="0">
              <a:ea typeface="+mn-lt"/>
              <a:cs typeface="+mn-lt"/>
            </a:endParaRPr>
          </a:p>
          <a:p>
            <a:pPr algn="just"/>
            <a:r>
              <a:rPr lang="pt-PT" sz="1400" i="1" dirty="0">
                <a:cs typeface="Calibri"/>
              </a:rPr>
              <a:t>Com a utilização desta ferramenta foi utilizado a linguagem de programação </a:t>
            </a:r>
            <a:r>
              <a:rPr lang="pt-PT" sz="1400" i="1" dirty="0" err="1">
                <a:cs typeface="Calibri"/>
              </a:rPr>
              <a:t>Python</a:t>
            </a:r>
            <a:r>
              <a:rPr lang="pt-PT" sz="1400" i="1" dirty="0">
                <a:cs typeface="Calibri"/>
              </a:rPr>
              <a:t>.</a:t>
            </a:r>
            <a:endParaRPr lang="pt-PT" dirty="0"/>
          </a:p>
        </p:txBody>
      </p:sp>
      <p:pic>
        <p:nvPicPr>
          <p:cNvPr id="2" name="Picture 3" descr="Logo&#10;&#10;Description automatically generated">
            <a:extLst>
              <a:ext uri="{FF2B5EF4-FFF2-40B4-BE49-F238E27FC236}">
                <a16:creationId xmlns:a16="http://schemas.microsoft.com/office/drawing/2014/main" id="{7DE47066-C38A-7678-0CD6-ACE00BD38ECE}"/>
              </a:ext>
            </a:extLst>
          </p:cNvPr>
          <p:cNvPicPr>
            <a:picLocks noChangeAspect="1"/>
          </p:cNvPicPr>
          <p:nvPr/>
        </p:nvPicPr>
        <p:blipFill>
          <a:blip r:embed="rId7"/>
          <a:stretch>
            <a:fillRect/>
          </a:stretch>
        </p:blipFill>
        <p:spPr>
          <a:xfrm>
            <a:off x="5960075" y="4719190"/>
            <a:ext cx="2743200" cy="1476756"/>
          </a:xfrm>
          <a:prstGeom prst="rect">
            <a:avLst/>
          </a:prstGeom>
        </p:spPr>
      </p:pic>
      <p:pic>
        <p:nvPicPr>
          <p:cNvPr id="4" name="Picture 4">
            <a:extLst>
              <a:ext uri="{FF2B5EF4-FFF2-40B4-BE49-F238E27FC236}">
                <a16:creationId xmlns:a16="http://schemas.microsoft.com/office/drawing/2014/main" id="{EAAA3FB8-9B5A-6C6E-31F7-0A0169D3E2D1}"/>
              </a:ext>
            </a:extLst>
          </p:cNvPr>
          <p:cNvPicPr>
            <a:picLocks noChangeAspect="1"/>
          </p:cNvPicPr>
          <p:nvPr/>
        </p:nvPicPr>
        <p:blipFill>
          <a:blip r:embed="rId8"/>
          <a:stretch>
            <a:fillRect/>
          </a:stretch>
        </p:blipFill>
        <p:spPr>
          <a:xfrm>
            <a:off x="832022" y="5203965"/>
            <a:ext cx="2743200" cy="795528"/>
          </a:xfrm>
          <a:prstGeom prst="rect">
            <a:avLst/>
          </a:prstGeom>
        </p:spPr>
      </p:pic>
      <p:pic>
        <p:nvPicPr>
          <p:cNvPr id="5" name="Picture 5" descr="Logo, company name&#10;&#10;Description automatically generated">
            <a:extLst>
              <a:ext uri="{FF2B5EF4-FFF2-40B4-BE49-F238E27FC236}">
                <a16:creationId xmlns:a16="http://schemas.microsoft.com/office/drawing/2014/main" id="{A0F62F31-A0F7-DD10-492B-75C8EDF6D729}"/>
              </a:ext>
            </a:extLst>
          </p:cNvPr>
          <p:cNvPicPr>
            <a:picLocks noChangeAspect="1"/>
          </p:cNvPicPr>
          <p:nvPr/>
        </p:nvPicPr>
        <p:blipFill>
          <a:blip r:embed="rId9"/>
          <a:stretch>
            <a:fillRect/>
          </a:stretch>
        </p:blipFill>
        <p:spPr>
          <a:xfrm>
            <a:off x="4057650" y="4745567"/>
            <a:ext cx="1420283" cy="1420283"/>
          </a:xfrm>
          <a:prstGeom prst="rect">
            <a:avLst/>
          </a:prstGeom>
        </p:spPr>
      </p:pic>
    </p:spTree>
    <p:extLst>
      <p:ext uri="{BB962C8B-B14F-4D97-AF65-F5344CB8AC3E}">
        <p14:creationId xmlns:p14="http://schemas.microsoft.com/office/powerpoint/2010/main" val="19430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694BA191-94B2-FEEF-A333-34E2236F4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25" y="2595478"/>
            <a:ext cx="5014258" cy="1667044"/>
          </a:xfrm>
          <a:prstGeom prst="rect">
            <a:avLst/>
          </a:prstGeom>
        </p:spPr>
      </p:pic>
      <p:pic>
        <p:nvPicPr>
          <p:cNvPr id="5" name="Picture 4" descr="Table&#10;&#10;Description automatically generated with low confidence">
            <a:extLst>
              <a:ext uri="{FF2B5EF4-FFF2-40B4-BE49-F238E27FC236}">
                <a16:creationId xmlns:a16="http://schemas.microsoft.com/office/drawing/2014/main" id="{18C76DBC-91FB-2FAA-5D5B-A8AC4C5FF1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5127" y="1241316"/>
            <a:ext cx="3064959" cy="5078896"/>
          </a:xfrm>
          <a:prstGeom prst="rect">
            <a:avLst/>
          </a:prstGeom>
        </p:spPr>
      </p:pic>
    </p:spTree>
    <p:extLst>
      <p:ext uri="{BB962C8B-B14F-4D97-AF65-F5344CB8AC3E}">
        <p14:creationId xmlns:p14="http://schemas.microsoft.com/office/powerpoint/2010/main" val="54769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533A0980-8276-A1D9-B223-B6CEA5266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68" y="2138183"/>
            <a:ext cx="6152526" cy="1824217"/>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046CCE5C-85C1-7C0C-3CDD-ADDAFA643D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6145" y="1449865"/>
            <a:ext cx="2392006" cy="4755332"/>
          </a:xfrm>
          <a:prstGeom prst="rect">
            <a:avLst/>
          </a:prstGeom>
        </p:spPr>
      </p:pic>
    </p:spTree>
    <p:extLst>
      <p:ext uri="{BB962C8B-B14F-4D97-AF65-F5344CB8AC3E}">
        <p14:creationId xmlns:p14="http://schemas.microsoft.com/office/powerpoint/2010/main" val="1705024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82337E32-7F41-B058-1E30-783A7C218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19293"/>
            <a:ext cx="5667307" cy="1947907"/>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F6ADC4AB-39A7-9BA9-6582-630B5D745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1161285"/>
            <a:ext cx="3048188" cy="5110553"/>
          </a:xfrm>
          <a:prstGeom prst="rect">
            <a:avLst/>
          </a:prstGeom>
        </p:spPr>
      </p:pic>
    </p:spTree>
    <p:extLst>
      <p:ext uri="{BB962C8B-B14F-4D97-AF65-F5344CB8AC3E}">
        <p14:creationId xmlns:p14="http://schemas.microsoft.com/office/powerpoint/2010/main" val="122634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FF72D3CD-225B-4188-8326-53E250113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75230"/>
            <a:ext cx="5986801" cy="190519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BE20218B-6131-D924-1708-DBA0E6716D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1959" y="1411903"/>
            <a:ext cx="2911669" cy="4592439"/>
          </a:xfrm>
          <a:prstGeom prst="rect">
            <a:avLst/>
          </a:prstGeom>
        </p:spPr>
      </p:pic>
    </p:spTree>
    <p:extLst>
      <p:ext uri="{BB962C8B-B14F-4D97-AF65-F5344CB8AC3E}">
        <p14:creationId xmlns:p14="http://schemas.microsoft.com/office/powerpoint/2010/main" val="745307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3527C6E6-A777-3A6A-534E-E02D6CC96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95057"/>
            <a:ext cx="5415278" cy="1800743"/>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C8403C5A-6974-E37B-8B14-74F45FAC0A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1600200"/>
            <a:ext cx="2928434" cy="4196231"/>
          </a:xfrm>
          <a:prstGeom prst="rect">
            <a:avLst/>
          </a:prstGeom>
        </p:spPr>
      </p:pic>
    </p:spTree>
    <p:extLst>
      <p:ext uri="{BB962C8B-B14F-4D97-AF65-F5344CB8AC3E}">
        <p14:creationId xmlns:p14="http://schemas.microsoft.com/office/powerpoint/2010/main" val="3386728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536ACA69-36EF-F22E-C998-2D5C5F970C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3" y="2578359"/>
            <a:ext cx="5891366" cy="170128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4018BB54-F011-8DEE-A53D-92329574A9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459350"/>
            <a:ext cx="3019417" cy="4791535"/>
          </a:xfrm>
          <a:prstGeom prst="rect">
            <a:avLst/>
          </a:prstGeom>
        </p:spPr>
      </p:pic>
    </p:spTree>
    <p:extLst>
      <p:ext uri="{BB962C8B-B14F-4D97-AF65-F5344CB8AC3E}">
        <p14:creationId xmlns:p14="http://schemas.microsoft.com/office/powerpoint/2010/main" val="3387478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 application&#10;&#10;Description automatically generated">
            <a:extLst>
              <a:ext uri="{FF2B5EF4-FFF2-40B4-BE49-F238E27FC236}">
                <a16:creationId xmlns:a16="http://schemas.microsoft.com/office/drawing/2014/main" id="{BB92F418-943C-D0C5-D48C-50DC6A9D08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15" y="2811181"/>
            <a:ext cx="5787106" cy="1819689"/>
          </a:xfrm>
          <a:prstGeom prst="rect">
            <a:avLst/>
          </a:prstGeom>
        </p:spPr>
      </p:pic>
      <p:pic>
        <p:nvPicPr>
          <p:cNvPr id="5" name="Picture 4" descr="Table&#10;&#10;Description automatically generated">
            <a:extLst>
              <a:ext uri="{FF2B5EF4-FFF2-40B4-BE49-F238E27FC236}">
                <a16:creationId xmlns:a16="http://schemas.microsoft.com/office/drawing/2014/main" id="{AD4F71E0-6786-A83A-4B25-B15BB49DC4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8248" y="1328262"/>
            <a:ext cx="2904752" cy="4592429"/>
          </a:xfrm>
          <a:prstGeom prst="rect">
            <a:avLst/>
          </a:prstGeom>
        </p:spPr>
      </p:pic>
    </p:spTree>
    <p:extLst>
      <p:ext uri="{BB962C8B-B14F-4D97-AF65-F5344CB8AC3E}">
        <p14:creationId xmlns:p14="http://schemas.microsoft.com/office/powerpoint/2010/main" val="157890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2DE2F753-EB2F-3F98-E415-661CE296E9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29625"/>
            <a:ext cx="5424920" cy="2018575"/>
          </a:xfrm>
          <a:prstGeom prst="rect">
            <a:avLst/>
          </a:prstGeom>
        </p:spPr>
      </p:pic>
      <p:pic>
        <p:nvPicPr>
          <p:cNvPr id="5" name="Picture 4" descr="Chart, pie chart&#10;&#10;Description automatically generated">
            <a:extLst>
              <a:ext uri="{FF2B5EF4-FFF2-40B4-BE49-F238E27FC236}">
                <a16:creationId xmlns:a16="http://schemas.microsoft.com/office/drawing/2014/main" id="{F53EC8C3-B3E0-4ED8-A425-F243F33947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408" y="1576879"/>
            <a:ext cx="3606706" cy="4061921"/>
          </a:xfrm>
          <a:prstGeom prst="rect">
            <a:avLst/>
          </a:prstGeom>
        </p:spPr>
      </p:pic>
    </p:spTree>
    <p:extLst>
      <p:ext uri="{BB962C8B-B14F-4D97-AF65-F5344CB8AC3E}">
        <p14:creationId xmlns:p14="http://schemas.microsoft.com/office/powerpoint/2010/main" val="1433177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64FAB677-88B3-AEF8-97F8-51F98561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67" y="2743200"/>
            <a:ext cx="5792008" cy="2276793"/>
          </a:xfrm>
          <a:prstGeom prst="rect">
            <a:avLst/>
          </a:prstGeom>
        </p:spPr>
      </p:pic>
      <p:pic>
        <p:nvPicPr>
          <p:cNvPr id="5" name="Picture 4" descr="Chart, pie chart&#10;&#10;Description automatically generated">
            <a:extLst>
              <a:ext uri="{FF2B5EF4-FFF2-40B4-BE49-F238E27FC236}">
                <a16:creationId xmlns:a16="http://schemas.microsoft.com/office/drawing/2014/main" id="{45F20A1D-3F3B-ADC8-B00F-E1FEDA85D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9490" y="2016769"/>
            <a:ext cx="3222953" cy="3729654"/>
          </a:xfrm>
          <a:prstGeom prst="rect">
            <a:avLst/>
          </a:prstGeom>
        </p:spPr>
      </p:pic>
    </p:spTree>
    <p:extLst>
      <p:ext uri="{BB962C8B-B14F-4D97-AF65-F5344CB8AC3E}">
        <p14:creationId xmlns:p14="http://schemas.microsoft.com/office/powerpoint/2010/main" val="1518601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39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3A697F4-B7D5-7879-CC9A-D04614BE3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049812"/>
            <a:ext cx="4114800" cy="846608"/>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476F47FA-C492-DBD5-D64D-4CC4FAEE84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1000" y="1386209"/>
            <a:ext cx="4902636" cy="5102127"/>
          </a:xfrm>
          <a:prstGeom prst="rect">
            <a:avLst/>
          </a:prstGeom>
        </p:spPr>
      </p:pic>
    </p:spTree>
    <p:extLst>
      <p:ext uri="{BB962C8B-B14F-4D97-AF65-F5344CB8AC3E}">
        <p14:creationId xmlns:p14="http://schemas.microsoft.com/office/powerpoint/2010/main" val="68656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2. </a:t>
            </a:r>
            <a:r>
              <a:rPr lang="pt-PT" sz="2000" b="1" err="1">
                <a:effectLst>
                  <a:outerShdw blurRad="38100" dist="38100" dir="2700000" algn="tl">
                    <a:srgbClr val="C0C0C0"/>
                  </a:outerShdw>
                </a:effectLst>
                <a:latin typeface="Arial"/>
                <a:cs typeface="Arial"/>
              </a:rPr>
              <a:t>Dataset</a:t>
            </a:r>
            <a:r>
              <a:rPr lang="pt-PT" sz="2000" b="1">
                <a:effectLst>
                  <a:outerShdw blurRad="38100" dist="38100" dir="2700000" algn="tl">
                    <a:srgbClr val="C0C0C0"/>
                  </a:outerShdw>
                </a:effectLst>
                <a:latin typeface="Arial"/>
                <a:cs typeface="Arial"/>
              </a:rPr>
              <a:t> </a:t>
            </a:r>
            <a:r>
              <a:rPr lang="pt-PT" sz="2000" b="1" err="1">
                <a:effectLst>
                  <a:outerShdw blurRad="38100" dist="38100" dir="2700000" algn="tl">
                    <a:srgbClr val="C0C0C0"/>
                  </a:outerShdw>
                </a:effectLst>
                <a:latin typeface="Arial"/>
                <a:cs typeface="Arial"/>
              </a:rPr>
              <a:t>Insolv</a:t>
            </a:r>
            <a:endParaRPr lang="pt-PT" sz="2000" b="1" err="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3" name="CaixaDeTexto 2">
            <a:extLst>
              <a:ext uri="{FF2B5EF4-FFF2-40B4-BE49-F238E27FC236}">
                <a16:creationId xmlns:a16="http://schemas.microsoft.com/office/drawing/2014/main" id="{E12BFE0F-7F2E-BE2C-319B-4F46BFA29EBA}"/>
              </a:ext>
            </a:extLst>
          </p:cNvPr>
          <p:cNvSpPr txBox="1"/>
          <p:nvPr/>
        </p:nvSpPr>
        <p:spPr>
          <a:xfrm>
            <a:off x="238125" y="1241381"/>
            <a:ext cx="8677275" cy="307777"/>
          </a:xfrm>
          <a:prstGeom prst="rect">
            <a:avLst/>
          </a:prstGeom>
          <a:noFill/>
        </p:spPr>
        <p:txBody>
          <a:bodyPr wrap="square" lIns="91440" tIns="45720" rIns="91440" bIns="45720" rtlCol="0" anchor="t">
            <a:spAutoFit/>
          </a:bodyPr>
          <a:lstStyle/>
          <a:p>
            <a:r>
              <a:rPr lang="pt-PT" sz="1400" dirty="0">
                <a:cs typeface="Calibri"/>
              </a:rPr>
              <a:t>Este </a:t>
            </a:r>
            <a:r>
              <a:rPr lang="pt-PT" sz="1400" dirty="0" err="1">
                <a:cs typeface="Calibri"/>
              </a:rPr>
              <a:t>dataset</a:t>
            </a:r>
            <a:r>
              <a:rPr lang="pt-PT" sz="1400" dirty="0">
                <a:cs typeface="Calibri"/>
              </a:rPr>
              <a:t> tem como objetivo prever se uma empresa vai sofrer insolvência ou não.</a:t>
            </a:r>
          </a:p>
        </p:txBody>
      </p:sp>
      <p:pic>
        <p:nvPicPr>
          <p:cNvPr id="2" name="Picture 3" descr="A picture containing table&#10;&#10;Description automatically generated">
            <a:extLst>
              <a:ext uri="{FF2B5EF4-FFF2-40B4-BE49-F238E27FC236}">
                <a16:creationId xmlns:a16="http://schemas.microsoft.com/office/drawing/2014/main" id="{5E50B72B-A59C-2409-F1D0-8056B10C7D5E}"/>
              </a:ext>
            </a:extLst>
          </p:cNvPr>
          <p:cNvPicPr>
            <a:picLocks noChangeAspect="1"/>
          </p:cNvPicPr>
          <p:nvPr/>
        </p:nvPicPr>
        <p:blipFill>
          <a:blip r:embed="rId7"/>
          <a:stretch>
            <a:fillRect/>
          </a:stretch>
        </p:blipFill>
        <p:spPr>
          <a:xfrm>
            <a:off x="2144746" y="1757324"/>
            <a:ext cx="4642200" cy="4347604"/>
          </a:xfrm>
          <a:prstGeom prst="rect">
            <a:avLst/>
          </a:prstGeom>
        </p:spPr>
      </p:pic>
    </p:spTree>
    <p:extLst>
      <p:ext uri="{BB962C8B-B14F-4D97-AF65-F5344CB8AC3E}">
        <p14:creationId xmlns:p14="http://schemas.microsoft.com/office/powerpoint/2010/main" val="425432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3" descr="Table&#10;&#10;Description automatically generated with low confidence">
            <a:extLst>
              <a:ext uri="{FF2B5EF4-FFF2-40B4-BE49-F238E27FC236}">
                <a16:creationId xmlns:a16="http://schemas.microsoft.com/office/drawing/2014/main" id="{903EE8F6-ECA9-5E6D-5AD9-8F8F2F6C97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1" y="2362051"/>
            <a:ext cx="8335538" cy="2133898"/>
          </a:xfrm>
          <a:prstGeom prst="rect">
            <a:avLst/>
          </a:prstGeom>
        </p:spPr>
      </p:pic>
    </p:spTree>
    <p:extLst>
      <p:ext uri="{BB962C8B-B14F-4D97-AF65-F5344CB8AC3E}">
        <p14:creationId xmlns:p14="http://schemas.microsoft.com/office/powerpoint/2010/main" val="40425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F1A6496D-E002-62AA-50DC-AD862F464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586" y="1620374"/>
            <a:ext cx="7122953" cy="4400909"/>
          </a:xfrm>
          <a:prstGeom prst="rect">
            <a:avLst/>
          </a:prstGeom>
        </p:spPr>
      </p:pic>
    </p:spTree>
    <p:extLst>
      <p:ext uri="{BB962C8B-B14F-4D97-AF65-F5344CB8AC3E}">
        <p14:creationId xmlns:p14="http://schemas.microsoft.com/office/powerpoint/2010/main" val="4178163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able&#10;&#10;Description automatically generated">
            <a:extLst>
              <a:ext uri="{FF2B5EF4-FFF2-40B4-BE49-F238E27FC236}">
                <a16:creationId xmlns:a16="http://schemas.microsoft.com/office/drawing/2014/main" id="{803291E6-4159-6268-9DF6-2D3E3CB2B3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1317085"/>
            <a:ext cx="4951876" cy="4769318"/>
          </a:xfrm>
          <a:prstGeom prst="rect">
            <a:avLst/>
          </a:prstGeom>
        </p:spPr>
      </p:pic>
    </p:spTree>
    <p:extLst>
      <p:ext uri="{BB962C8B-B14F-4D97-AF65-F5344CB8AC3E}">
        <p14:creationId xmlns:p14="http://schemas.microsoft.com/office/powerpoint/2010/main" val="535585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5. Redes Neuronais Artificiais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Table&#10;&#10;Description automatically generated">
            <a:extLst>
              <a:ext uri="{FF2B5EF4-FFF2-40B4-BE49-F238E27FC236}">
                <a16:creationId xmlns:a16="http://schemas.microsoft.com/office/drawing/2014/main" id="{BF7AA978-CB36-9773-9D3E-2BFE3D88AC9E}"/>
              </a:ext>
            </a:extLst>
          </p:cNvPr>
          <p:cNvPicPr>
            <a:picLocks noChangeAspect="1"/>
          </p:cNvPicPr>
          <p:nvPr/>
        </p:nvPicPr>
        <p:blipFill>
          <a:blip r:embed="rId7"/>
          <a:stretch>
            <a:fillRect/>
          </a:stretch>
        </p:blipFill>
        <p:spPr>
          <a:xfrm>
            <a:off x="1283400" y="1554140"/>
            <a:ext cx="6712200" cy="4190720"/>
          </a:xfrm>
          <a:prstGeom prst="rect">
            <a:avLst/>
          </a:prstGeom>
        </p:spPr>
      </p:pic>
    </p:spTree>
    <p:extLst>
      <p:ext uri="{BB962C8B-B14F-4D97-AF65-F5344CB8AC3E}">
        <p14:creationId xmlns:p14="http://schemas.microsoft.com/office/powerpoint/2010/main" val="1347699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5. Redes Neuronais Artificiais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descr="Table&#10;&#10;Description automatically generated">
            <a:extLst>
              <a:ext uri="{FF2B5EF4-FFF2-40B4-BE49-F238E27FC236}">
                <a16:creationId xmlns:a16="http://schemas.microsoft.com/office/drawing/2014/main" id="{1CCEF2EC-2EAA-9403-A0B1-A533892AEB7F}"/>
              </a:ext>
            </a:extLst>
          </p:cNvPr>
          <p:cNvPicPr>
            <a:picLocks noChangeAspect="1"/>
          </p:cNvPicPr>
          <p:nvPr/>
        </p:nvPicPr>
        <p:blipFill>
          <a:blip r:embed="rId7"/>
          <a:stretch>
            <a:fillRect/>
          </a:stretch>
        </p:blipFill>
        <p:spPr>
          <a:xfrm>
            <a:off x="1229400" y="1340210"/>
            <a:ext cx="6469200" cy="4771579"/>
          </a:xfrm>
          <a:prstGeom prst="rect">
            <a:avLst/>
          </a:prstGeom>
        </p:spPr>
      </p:pic>
    </p:spTree>
    <p:extLst>
      <p:ext uri="{BB962C8B-B14F-4D97-AF65-F5344CB8AC3E}">
        <p14:creationId xmlns:p14="http://schemas.microsoft.com/office/powerpoint/2010/main" val="2514240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5. Redes Neuronais Artificiais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a:extLst>
              <a:ext uri="{FF2B5EF4-FFF2-40B4-BE49-F238E27FC236}">
                <a16:creationId xmlns:a16="http://schemas.microsoft.com/office/drawing/2014/main" id="{6DE48D23-F624-F1DC-AEAA-B386BDE955FC}"/>
              </a:ext>
            </a:extLst>
          </p:cNvPr>
          <p:cNvPicPr>
            <a:picLocks noChangeAspect="1"/>
          </p:cNvPicPr>
          <p:nvPr/>
        </p:nvPicPr>
        <p:blipFill>
          <a:blip r:embed="rId7"/>
          <a:stretch>
            <a:fillRect/>
          </a:stretch>
        </p:blipFill>
        <p:spPr>
          <a:xfrm>
            <a:off x="715392" y="1211736"/>
            <a:ext cx="7606466" cy="859199"/>
          </a:xfrm>
          <a:prstGeom prst="rect">
            <a:avLst/>
          </a:prstGeom>
        </p:spPr>
      </p:pic>
      <p:pic>
        <p:nvPicPr>
          <p:cNvPr id="3" name="Picture 3" descr="Chart&#10;&#10;Description automatically generated">
            <a:extLst>
              <a:ext uri="{FF2B5EF4-FFF2-40B4-BE49-F238E27FC236}">
                <a16:creationId xmlns:a16="http://schemas.microsoft.com/office/drawing/2014/main" id="{CD537327-C2CF-DD07-5EED-243EC40E0002}"/>
              </a:ext>
            </a:extLst>
          </p:cNvPr>
          <p:cNvPicPr>
            <a:picLocks noChangeAspect="1"/>
          </p:cNvPicPr>
          <p:nvPr/>
        </p:nvPicPr>
        <p:blipFill>
          <a:blip r:embed="rId8"/>
          <a:stretch>
            <a:fillRect/>
          </a:stretch>
        </p:blipFill>
        <p:spPr>
          <a:xfrm>
            <a:off x="1013400" y="2298685"/>
            <a:ext cx="7414200" cy="3862631"/>
          </a:xfrm>
          <a:prstGeom prst="rect">
            <a:avLst/>
          </a:prstGeom>
        </p:spPr>
      </p:pic>
    </p:spTree>
    <p:extLst>
      <p:ext uri="{BB962C8B-B14F-4D97-AF65-F5344CB8AC3E}">
        <p14:creationId xmlns:p14="http://schemas.microsoft.com/office/powerpoint/2010/main" val="1068354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5. Redes Neuronais Artificiais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A16FE919-5E31-0CEB-36C0-0A339DE703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336" y="2178386"/>
            <a:ext cx="8259328" cy="3134162"/>
          </a:xfrm>
          <a:prstGeom prst="rect">
            <a:avLst/>
          </a:prstGeom>
        </p:spPr>
      </p:pic>
    </p:spTree>
    <p:extLst>
      <p:ext uri="{BB962C8B-B14F-4D97-AF65-F5344CB8AC3E}">
        <p14:creationId xmlns:p14="http://schemas.microsoft.com/office/powerpoint/2010/main" val="708272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with medium confidence">
            <a:extLst>
              <a:ext uri="{FF2B5EF4-FFF2-40B4-BE49-F238E27FC236}">
                <a16:creationId xmlns:a16="http://schemas.microsoft.com/office/drawing/2014/main" id="{AB006443-45EF-486F-11DE-60B54D14E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707" y="1853643"/>
            <a:ext cx="6934367" cy="3819846"/>
          </a:xfrm>
          <a:prstGeom prst="rect">
            <a:avLst/>
          </a:prstGeom>
        </p:spPr>
      </p:pic>
    </p:spTree>
    <p:extLst>
      <p:ext uri="{BB962C8B-B14F-4D97-AF65-F5344CB8AC3E}">
        <p14:creationId xmlns:p14="http://schemas.microsoft.com/office/powerpoint/2010/main" val="3234442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59BB8210-D51D-9875-6111-26F34EDDD4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5562" y="2319231"/>
            <a:ext cx="6544588" cy="2657846"/>
          </a:xfrm>
          <a:prstGeom prst="rect">
            <a:avLst/>
          </a:prstGeom>
        </p:spPr>
      </p:pic>
    </p:spTree>
    <p:extLst>
      <p:ext uri="{BB962C8B-B14F-4D97-AF65-F5344CB8AC3E}">
        <p14:creationId xmlns:p14="http://schemas.microsoft.com/office/powerpoint/2010/main" val="2777071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49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2CB7A87C-9998-AE70-8E24-DE3A94D1B7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915" y="1661171"/>
            <a:ext cx="7744406" cy="4208916"/>
          </a:xfrm>
          <a:prstGeom prst="rect">
            <a:avLst/>
          </a:prstGeom>
        </p:spPr>
      </p:pic>
    </p:spTree>
    <p:extLst>
      <p:ext uri="{BB962C8B-B14F-4D97-AF65-F5344CB8AC3E}">
        <p14:creationId xmlns:p14="http://schemas.microsoft.com/office/powerpoint/2010/main" val="390595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3. Tratamento de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3" descr="Text&#10;&#10;Description automatically generated">
            <a:extLst>
              <a:ext uri="{FF2B5EF4-FFF2-40B4-BE49-F238E27FC236}">
                <a16:creationId xmlns:a16="http://schemas.microsoft.com/office/drawing/2014/main" id="{DCA3F8BC-64EF-9CE8-85E5-FBE39FAEE5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075" y="2016713"/>
            <a:ext cx="8458200" cy="2824574"/>
          </a:xfrm>
          <a:prstGeom prst="rect">
            <a:avLst/>
          </a:prstGeom>
        </p:spPr>
      </p:pic>
    </p:spTree>
    <p:extLst>
      <p:ext uri="{BB962C8B-B14F-4D97-AF65-F5344CB8AC3E}">
        <p14:creationId xmlns:p14="http://schemas.microsoft.com/office/powerpoint/2010/main" val="2272822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Diagram, schematic&#10;&#10;Description automatically generated">
            <a:extLst>
              <a:ext uri="{FF2B5EF4-FFF2-40B4-BE49-F238E27FC236}">
                <a16:creationId xmlns:a16="http://schemas.microsoft.com/office/drawing/2014/main" id="{FF694143-0A7D-7A29-8D17-83A688841A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1087872"/>
            <a:ext cx="4191000" cy="5226243"/>
          </a:xfrm>
          <a:prstGeom prst="rect">
            <a:avLst/>
          </a:prstGeom>
        </p:spPr>
      </p:pic>
    </p:spTree>
    <p:extLst>
      <p:ext uri="{BB962C8B-B14F-4D97-AF65-F5344CB8AC3E}">
        <p14:creationId xmlns:p14="http://schemas.microsoft.com/office/powerpoint/2010/main" val="1765223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81A0CC50-57CE-02FF-E9B8-46721466DF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125" y="1180786"/>
            <a:ext cx="8411749" cy="4496427"/>
          </a:xfrm>
          <a:prstGeom prst="rect">
            <a:avLst/>
          </a:prstGeom>
        </p:spPr>
      </p:pic>
    </p:spTree>
    <p:extLst>
      <p:ext uri="{BB962C8B-B14F-4D97-AF65-F5344CB8AC3E}">
        <p14:creationId xmlns:p14="http://schemas.microsoft.com/office/powerpoint/2010/main" val="392796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6. Árvores de decisão</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8FECAA35-B650-57B2-DFF6-F611DD484B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233" y="2864972"/>
            <a:ext cx="8276175" cy="1334070"/>
          </a:xfrm>
          <a:prstGeom prst="rect">
            <a:avLst/>
          </a:prstGeom>
        </p:spPr>
      </p:pic>
    </p:spTree>
    <p:extLst>
      <p:ext uri="{BB962C8B-B14F-4D97-AF65-F5344CB8AC3E}">
        <p14:creationId xmlns:p14="http://schemas.microsoft.com/office/powerpoint/2010/main" val="1617987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Table&#10;&#10;Description automatically generated">
            <a:extLst>
              <a:ext uri="{FF2B5EF4-FFF2-40B4-BE49-F238E27FC236}">
                <a16:creationId xmlns:a16="http://schemas.microsoft.com/office/drawing/2014/main" id="{5E6D6A2B-718A-4D02-BBF5-32CE46A20354}"/>
              </a:ext>
            </a:extLst>
          </p:cNvPr>
          <p:cNvPicPr>
            <a:picLocks noChangeAspect="1"/>
          </p:cNvPicPr>
          <p:nvPr/>
        </p:nvPicPr>
        <p:blipFill>
          <a:blip r:embed="rId7"/>
          <a:stretch>
            <a:fillRect/>
          </a:stretch>
        </p:blipFill>
        <p:spPr>
          <a:xfrm>
            <a:off x="1049400" y="1932315"/>
            <a:ext cx="7135200" cy="3614371"/>
          </a:xfrm>
          <a:prstGeom prst="rect">
            <a:avLst/>
          </a:prstGeom>
        </p:spPr>
      </p:pic>
    </p:spTree>
    <p:extLst>
      <p:ext uri="{BB962C8B-B14F-4D97-AF65-F5344CB8AC3E}">
        <p14:creationId xmlns:p14="http://schemas.microsoft.com/office/powerpoint/2010/main" val="774675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descr="Table&#10;&#10;Description automatically generated">
            <a:extLst>
              <a:ext uri="{FF2B5EF4-FFF2-40B4-BE49-F238E27FC236}">
                <a16:creationId xmlns:a16="http://schemas.microsoft.com/office/drawing/2014/main" id="{20AF1B26-23FA-5443-4C32-217BABEDEAF1}"/>
              </a:ext>
            </a:extLst>
          </p:cNvPr>
          <p:cNvPicPr>
            <a:picLocks noChangeAspect="1"/>
          </p:cNvPicPr>
          <p:nvPr/>
        </p:nvPicPr>
        <p:blipFill>
          <a:blip r:embed="rId7"/>
          <a:stretch>
            <a:fillRect/>
          </a:stretch>
        </p:blipFill>
        <p:spPr>
          <a:xfrm>
            <a:off x="581400" y="2240669"/>
            <a:ext cx="8062200" cy="2385662"/>
          </a:xfrm>
          <a:prstGeom prst="rect">
            <a:avLst/>
          </a:prstGeom>
        </p:spPr>
      </p:pic>
    </p:spTree>
    <p:extLst>
      <p:ext uri="{BB962C8B-B14F-4D97-AF65-F5344CB8AC3E}">
        <p14:creationId xmlns:p14="http://schemas.microsoft.com/office/powerpoint/2010/main" val="881018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0FFEBDAE-B802-7B21-8498-101255A1FC05}"/>
              </a:ext>
            </a:extLst>
          </p:cNvPr>
          <p:cNvPicPr>
            <a:picLocks noChangeAspect="1"/>
          </p:cNvPicPr>
          <p:nvPr/>
        </p:nvPicPr>
        <p:blipFill>
          <a:blip r:embed="rId7"/>
          <a:stretch>
            <a:fillRect/>
          </a:stretch>
        </p:blipFill>
        <p:spPr>
          <a:xfrm>
            <a:off x="482400" y="2487719"/>
            <a:ext cx="8413200" cy="1873562"/>
          </a:xfrm>
          <a:prstGeom prst="rect">
            <a:avLst/>
          </a:prstGeom>
        </p:spPr>
      </p:pic>
    </p:spTree>
    <p:extLst>
      <p:ext uri="{BB962C8B-B14F-4D97-AF65-F5344CB8AC3E}">
        <p14:creationId xmlns:p14="http://schemas.microsoft.com/office/powerpoint/2010/main" val="3986748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Chart, scatter chart&#10;&#10;Description automatically generated">
            <a:extLst>
              <a:ext uri="{FF2B5EF4-FFF2-40B4-BE49-F238E27FC236}">
                <a16:creationId xmlns:a16="http://schemas.microsoft.com/office/drawing/2014/main" id="{C6695270-7595-165A-6A54-65A8CAD00F15}"/>
              </a:ext>
            </a:extLst>
          </p:cNvPr>
          <p:cNvPicPr>
            <a:picLocks noChangeAspect="1"/>
          </p:cNvPicPr>
          <p:nvPr/>
        </p:nvPicPr>
        <p:blipFill>
          <a:blip r:embed="rId7"/>
          <a:stretch>
            <a:fillRect/>
          </a:stretch>
        </p:blipFill>
        <p:spPr>
          <a:xfrm>
            <a:off x="1445400" y="1955279"/>
            <a:ext cx="6073200" cy="3667442"/>
          </a:xfrm>
          <a:prstGeom prst="rect">
            <a:avLst/>
          </a:prstGeom>
        </p:spPr>
      </p:pic>
    </p:spTree>
    <p:extLst>
      <p:ext uri="{BB962C8B-B14F-4D97-AF65-F5344CB8AC3E}">
        <p14:creationId xmlns:p14="http://schemas.microsoft.com/office/powerpoint/2010/main" val="3714514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descr="Chart, line chart&#10;&#10;Description automatically generated">
            <a:extLst>
              <a:ext uri="{FF2B5EF4-FFF2-40B4-BE49-F238E27FC236}">
                <a16:creationId xmlns:a16="http://schemas.microsoft.com/office/drawing/2014/main" id="{1F4A9510-CBF6-EED5-6734-2BA61C049A5E}"/>
              </a:ext>
            </a:extLst>
          </p:cNvPr>
          <p:cNvPicPr>
            <a:picLocks noChangeAspect="1"/>
          </p:cNvPicPr>
          <p:nvPr/>
        </p:nvPicPr>
        <p:blipFill>
          <a:blip r:embed="rId7"/>
          <a:stretch>
            <a:fillRect/>
          </a:stretch>
        </p:blipFill>
        <p:spPr>
          <a:xfrm>
            <a:off x="1220400" y="1713307"/>
            <a:ext cx="6793200" cy="4151386"/>
          </a:xfrm>
          <a:prstGeom prst="rect">
            <a:avLst/>
          </a:prstGeom>
        </p:spPr>
      </p:pic>
    </p:spTree>
    <p:extLst>
      <p:ext uri="{BB962C8B-B14F-4D97-AF65-F5344CB8AC3E}">
        <p14:creationId xmlns:p14="http://schemas.microsoft.com/office/powerpoint/2010/main" val="3411681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Chart, scatter chart&#10;&#10;Description automatically generated">
            <a:extLst>
              <a:ext uri="{FF2B5EF4-FFF2-40B4-BE49-F238E27FC236}">
                <a16:creationId xmlns:a16="http://schemas.microsoft.com/office/drawing/2014/main" id="{76B3C526-5A30-8CE6-2BC0-2518A38D0590}"/>
              </a:ext>
            </a:extLst>
          </p:cNvPr>
          <p:cNvPicPr>
            <a:picLocks noChangeAspect="1"/>
          </p:cNvPicPr>
          <p:nvPr/>
        </p:nvPicPr>
        <p:blipFill>
          <a:blip r:embed="rId7"/>
          <a:stretch>
            <a:fillRect/>
          </a:stretch>
        </p:blipFill>
        <p:spPr>
          <a:xfrm>
            <a:off x="1175400" y="1402240"/>
            <a:ext cx="6613200" cy="4674520"/>
          </a:xfrm>
          <a:prstGeom prst="rect">
            <a:avLst/>
          </a:prstGeom>
        </p:spPr>
      </p:pic>
    </p:spTree>
    <p:extLst>
      <p:ext uri="{BB962C8B-B14F-4D97-AF65-F5344CB8AC3E}">
        <p14:creationId xmlns:p14="http://schemas.microsoft.com/office/powerpoint/2010/main" val="1202673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59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a:extLst>
              <a:ext uri="{FF2B5EF4-FFF2-40B4-BE49-F238E27FC236}">
                <a16:creationId xmlns:a16="http://schemas.microsoft.com/office/drawing/2014/main" id="{1E7C6926-82C2-3E42-E84C-F8275D22FBB7}"/>
              </a:ext>
            </a:extLst>
          </p:cNvPr>
          <p:cNvPicPr>
            <a:picLocks noChangeAspect="1"/>
          </p:cNvPicPr>
          <p:nvPr/>
        </p:nvPicPr>
        <p:blipFill>
          <a:blip r:embed="rId7"/>
          <a:stretch>
            <a:fillRect/>
          </a:stretch>
        </p:blipFill>
        <p:spPr>
          <a:xfrm>
            <a:off x="1042861" y="2579739"/>
            <a:ext cx="7524854" cy="2447269"/>
          </a:xfrm>
          <a:prstGeom prst="rect">
            <a:avLst/>
          </a:prstGeom>
        </p:spPr>
      </p:pic>
    </p:spTree>
    <p:extLst>
      <p:ext uri="{BB962C8B-B14F-4D97-AF65-F5344CB8AC3E}">
        <p14:creationId xmlns:p14="http://schemas.microsoft.com/office/powerpoint/2010/main" val="186074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6A599F06-0421-13E5-0BED-5FE500F880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68" y="1905434"/>
            <a:ext cx="6917325" cy="3082209"/>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56F8837E-425A-948C-91DF-748E5A11A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5000" y="1275049"/>
            <a:ext cx="2212975" cy="5089206"/>
          </a:xfrm>
          <a:prstGeom prst="rect">
            <a:avLst/>
          </a:prstGeom>
        </p:spPr>
      </p:pic>
    </p:spTree>
    <p:extLst>
      <p:ext uri="{BB962C8B-B14F-4D97-AF65-F5344CB8AC3E}">
        <p14:creationId xmlns:p14="http://schemas.microsoft.com/office/powerpoint/2010/main" val="2703928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7. Regressão Linear</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4">
            <a:extLst>
              <a:ext uri="{FF2B5EF4-FFF2-40B4-BE49-F238E27FC236}">
                <a16:creationId xmlns:a16="http://schemas.microsoft.com/office/drawing/2014/main" id="{E21C0355-2684-9350-9272-BB687F7F0677}"/>
              </a:ext>
            </a:extLst>
          </p:cNvPr>
          <p:cNvPicPr>
            <a:picLocks noChangeAspect="1"/>
          </p:cNvPicPr>
          <p:nvPr/>
        </p:nvPicPr>
        <p:blipFill>
          <a:blip r:embed="rId7"/>
          <a:stretch>
            <a:fillRect/>
          </a:stretch>
        </p:blipFill>
        <p:spPr>
          <a:xfrm>
            <a:off x="1553400" y="1617779"/>
            <a:ext cx="5857200" cy="4252443"/>
          </a:xfrm>
          <a:prstGeom prst="rect">
            <a:avLst/>
          </a:prstGeom>
        </p:spPr>
      </p:pic>
    </p:spTree>
    <p:extLst>
      <p:ext uri="{BB962C8B-B14F-4D97-AF65-F5344CB8AC3E}">
        <p14:creationId xmlns:p14="http://schemas.microsoft.com/office/powerpoint/2010/main" val="3611307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8. </a:t>
            </a:r>
            <a:r>
              <a:rPr lang="pt-PT" sz="2000" b="1" err="1">
                <a:effectLst>
                  <a:outerShdw blurRad="38100" dist="38100" dir="2700000" algn="tl">
                    <a:srgbClr val="C0C0C0"/>
                  </a:outerShdw>
                </a:effectLst>
                <a:latin typeface="Arial"/>
                <a:cs typeface="Arial"/>
              </a:rPr>
              <a:t>Dataset</a:t>
            </a:r>
            <a:r>
              <a:rPr lang="pt-PT" sz="2000" b="1">
                <a:effectLst>
                  <a:outerShdw blurRad="38100" dist="38100" dir="2700000" algn="tl">
                    <a:srgbClr val="C0C0C0"/>
                  </a:outerShdw>
                </a:effectLst>
                <a:latin typeface="Arial"/>
                <a:cs typeface="Arial"/>
              </a:rPr>
              <a:t> </a:t>
            </a:r>
            <a:r>
              <a:rPr lang="pt-PT" sz="2000" b="1" err="1">
                <a:effectLst>
                  <a:outerShdw blurRad="38100" dist="38100" dir="2700000" algn="tl">
                    <a:srgbClr val="C0C0C0"/>
                  </a:outerShdw>
                </a:effectLst>
                <a:latin typeface="Arial"/>
                <a:cs typeface="Arial"/>
              </a:rPr>
              <a:t>Fraud</a:t>
            </a:r>
            <a:endParaRPr lang="pt-PT" sz="2000" b="1" err="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4" name="CaixaDeTexto 13">
            <a:extLst>
              <a:ext uri="{FF2B5EF4-FFF2-40B4-BE49-F238E27FC236}">
                <a16:creationId xmlns:a16="http://schemas.microsoft.com/office/drawing/2014/main" id="{981F620A-9985-BB63-21EC-E019A4978534}"/>
              </a:ext>
            </a:extLst>
          </p:cNvPr>
          <p:cNvSpPr txBox="1"/>
          <p:nvPr/>
        </p:nvSpPr>
        <p:spPr>
          <a:xfrm>
            <a:off x="260349" y="1203170"/>
            <a:ext cx="8780463" cy="1754326"/>
          </a:xfrm>
          <a:prstGeom prst="rect">
            <a:avLst/>
          </a:prstGeom>
          <a:noFill/>
        </p:spPr>
        <p:txBody>
          <a:bodyPr wrap="square" lIns="91440" tIns="45720" rIns="91440" bIns="45720" anchor="t">
            <a:spAutoFit/>
          </a:bodyPr>
          <a:lstStyle/>
          <a:p>
            <a:r>
              <a:rPr lang="pt-PT">
                <a:cs typeface="Calibri"/>
              </a:rPr>
              <a:t>O </a:t>
            </a:r>
            <a:r>
              <a:rPr lang="pt-PT" err="1">
                <a:cs typeface="Calibri"/>
              </a:rPr>
              <a:t>dataset</a:t>
            </a:r>
            <a:r>
              <a:rPr lang="pt-PT">
                <a:cs typeface="Calibri"/>
              </a:rPr>
              <a:t> atribuído é um </a:t>
            </a:r>
            <a:r>
              <a:rPr lang="pt-PT" err="1">
                <a:cs typeface="Calibri"/>
              </a:rPr>
              <a:t>dataset</a:t>
            </a:r>
            <a:r>
              <a:rPr lang="pt-PT">
                <a:cs typeface="Calibri"/>
              </a:rPr>
              <a:t> da </a:t>
            </a:r>
            <a:r>
              <a:rPr lang="pt-PT" err="1">
                <a:cs typeface="Calibri"/>
              </a:rPr>
              <a:t>amazon</a:t>
            </a:r>
            <a:r>
              <a:rPr lang="pt-PT">
                <a:cs typeface="Calibri"/>
              </a:rPr>
              <a:t> que fornece detalhes sobre os registos de contas em linha. O </a:t>
            </a:r>
            <a:r>
              <a:rPr lang="pt-PT" err="1">
                <a:cs typeface="Calibri"/>
              </a:rPr>
              <a:t>dataset</a:t>
            </a:r>
            <a:r>
              <a:rPr lang="pt-PT">
                <a:cs typeface="Calibri"/>
              </a:rPr>
              <a:t> encontra-se num ficheiro de texto que utiliza valores separados por vírgulas (</a:t>
            </a:r>
            <a:r>
              <a:rPr lang="pt-PT" err="1">
                <a:cs typeface="Calibri"/>
              </a:rPr>
              <a:t>csv</a:t>
            </a:r>
            <a:r>
              <a:rPr lang="pt-PT">
                <a:cs typeface="Calibri"/>
              </a:rPr>
              <a:t>) no formato UTF-8. A primeira linha do cabeçalho é seguida por múltiplas linhas de dados. Cada uma destas linhas consiste em elementos de dados de um único registo de conta. Os dados são etiquetados  para sua conveniência. Uma coluna no </a:t>
            </a:r>
            <a:r>
              <a:rPr lang="pt-PT" err="1">
                <a:cs typeface="Calibri"/>
              </a:rPr>
              <a:t>dataset</a:t>
            </a:r>
            <a:r>
              <a:rPr lang="pt-PT">
                <a:cs typeface="Calibri"/>
              </a:rPr>
              <a:t> identifica se o registo de conta é fraudulento. </a:t>
            </a:r>
            <a:endParaRPr lang="en-US"/>
          </a:p>
        </p:txBody>
      </p:sp>
    </p:spTree>
    <p:extLst>
      <p:ext uri="{BB962C8B-B14F-4D97-AF65-F5344CB8AC3E}">
        <p14:creationId xmlns:p14="http://schemas.microsoft.com/office/powerpoint/2010/main" val="3755207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9. Tratamento de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4" name="CaixaDeTexto 13">
            <a:extLst>
              <a:ext uri="{FF2B5EF4-FFF2-40B4-BE49-F238E27FC236}">
                <a16:creationId xmlns:a16="http://schemas.microsoft.com/office/drawing/2014/main" id="{981F620A-9985-BB63-21EC-E019A4978534}"/>
              </a:ext>
            </a:extLst>
          </p:cNvPr>
          <p:cNvSpPr txBox="1"/>
          <p:nvPr/>
        </p:nvSpPr>
        <p:spPr>
          <a:xfrm>
            <a:off x="260349" y="1203170"/>
            <a:ext cx="8780463" cy="646331"/>
          </a:xfrm>
          <a:prstGeom prst="rect">
            <a:avLst/>
          </a:prstGeom>
          <a:noFill/>
        </p:spPr>
        <p:txBody>
          <a:bodyPr wrap="square" lIns="91440" tIns="45720" rIns="91440" bIns="45720" anchor="t">
            <a:spAutoFit/>
          </a:bodyPr>
          <a:lstStyle/>
          <a:p>
            <a:r>
              <a:rPr lang="pt-PT" dirty="0">
                <a:ea typeface="+mn-lt"/>
                <a:cs typeface="+mn-lt"/>
              </a:rPr>
              <a:t>Uma vez que o nosso </a:t>
            </a:r>
            <a:r>
              <a:rPr lang="pt-PT" dirty="0" err="1">
                <a:ea typeface="+mn-lt"/>
                <a:cs typeface="+mn-lt"/>
              </a:rPr>
              <a:t>dataset</a:t>
            </a:r>
            <a:r>
              <a:rPr lang="pt-PT" dirty="0">
                <a:ea typeface="+mn-lt"/>
                <a:cs typeface="+mn-lt"/>
              </a:rPr>
              <a:t> era constituído maioritariamente por texto e possuía muitas vírgulas e pontos, o tratamento para o tornar funcional foi o seguinte.</a:t>
            </a:r>
            <a:endParaRPr lang="en-US" dirty="0">
              <a:ea typeface="+mn-lt"/>
              <a:cs typeface="+mn-lt"/>
            </a:endParaRPr>
          </a:p>
        </p:txBody>
      </p:sp>
      <p:pic>
        <p:nvPicPr>
          <p:cNvPr id="3" name="Picture 2">
            <a:extLst>
              <a:ext uri="{FF2B5EF4-FFF2-40B4-BE49-F238E27FC236}">
                <a16:creationId xmlns:a16="http://schemas.microsoft.com/office/drawing/2014/main" id="{DE66D253-F534-DD68-EF8B-B19E9C0D8C60}"/>
              </a:ext>
            </a:extLst>
          </p:cNvPr>
          <p:cNvPicPr>
            <a:picLocks noChangeAspect="1"/>
          </p:cNvPicPr>
          <p:nvPr/>
        </p:nvPicPr>
        <p:blipFill>
          <a:blip r:embed="rId7"/>
          <a:stretch>
            <a:fillRect/>
          </a:stretch>
        </p:blipFill>
        <p:spPr>
          <a:xfrm>
            <a:off x="342138" y="2197317"/>
            <a:ext cx="4001322" cy="3820470"/>
          </a:xfrm>
          <a:prstGeom prst="rect">
            <a:avLst/>
          </a:prstGeom>
        </p:spPr>
      </p:pic>
      <p:pic>
        <p:nvPicPr>
          <p:cNvPr id="6" name="Picture 3" descr="Table&#10;&#10;Description automatically generated">
            <a:extLst>
              <a:ext uri="{FF2B5EF4-FFF2-40B4-BE49-F238E27FC236}">
                <a16:creationId xmlns:a16="http://schemas.microsoft.com/office/drawing/2014/main" id="{54A5B093-AFEA-6A36-83E7-3B7DCEBE23AB}"/>
              </a:ext>
            </a:extLst>
          </p:cNvPr>
          <p:cNvPicPr>
            <a:picLocks noChangeAspect="1"/>
          </p:cNvPicPr>
          <p:nvPr/>
        </p:nvPicPr>
        <p:blipFill>
          <a:blip r:embed="rId8"/>
          <a:stretch>
            <a:fillRect/>
          </a:stretch>
        </p:blipFill>
        <p:spPr>
          <a:xfrm>
            <a:off x="4425706" y="3047557"/>
            <a:ext cx="4470034" cy="2202371"/>
          </a:xfrm>
          <a:prstGeom prst="rect">
            <a:avLst/>
          </a:prstGeom>
        </p:spPr>
      </p:pic>
    </p:spTree>
    <p:extLst>
      <p:ext uri="{BB962C8B-B14F-4D97-AF65-F5344CB8AC3E}">
        <p14:creationId xmlns:p14="http://schemas.microsoft.com/office/powerpoint/2010/main" val="145881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Text&#10;&#10;Description automatically generated">
            <a:extLst>
              <a:ext uri="{FF2B5EF4-FFF2-40B4-BE49-F238E27FC236}">
                <a16:creationId xmlns:a16="http://schemas.microsoft.com/office/drawing/2014/main" id="{368AA49A-C808-5385-2FD5-D4EFD4D81AC6}"/>
              </a:ext>
            </a:extLst>
          </p:cNvPr>
          <p:cNvPicPr>
            <a:picLocks noChangeAspect="1"/>
          </p:cNvPicPr>
          <p:nvPr/>
        </p:nvPicPr>
        <p:blipFill>
          <a:blip r:embed="rId7"/>
          <a:stretch>
            <a:fillRect/>
          </a:stretch>
        </p:blipFill>
        <p:spPr>
          <a:xfrm>
            <a:off x="677988" y="1818230"/>
            <a:ext cx="4174005" cy="3372143"/>
          </a:xfrm>
          <a:prstGeom prst="rect">
            <a:avLst/>
          </a:prstGeom>
        </p:spPr>
      </p:pic>
      <p:pic>
        <p:nvPicPr>
          <p:cNvPr id="3" name="Picture 3" descr="Chart, pie chart&#10;&#10;Description automatically generated">
            <a:extLst>
              <a:ext uri="{FF2B5EF4-FFF2-40B4-BE49-F238E27FC236}">
                <a16:creationId xmlns:a16="http://schemas.microsoft.com/office/drawing/2014/main" id="{9A72C69A-015C-2A86-6FC9-353E1BF22185}"/>
              </a:ext>
            </a:extLst>
          </p:cNvPr>
          <p:cNvPicPr>
            <a:picLocks noChangeAspect="1"/>
          </p:cNvPicPr>
          <p:nvPr/>
        </p:nvPicPr>
        <p:blipFill>
          <a:blip r:embed="rId8"/>
          <a:stretch>
            <a:fillRect/>
          </a:stretch>
        </p:blipFill>
        <p:spPr>
          <a:xfrm>
            <a:off x="5683513" y="1346930"/>
            <a:ext cx="2110508" cy="4715081"/>
          </a:xfrm>
          <a:prstGeom prst="rect">
            <a:avLst/>
          </a:prstGeom>
        </p:spPr>
      </p:pic>
    </p:spTree>
    <p:extLst>
      <p:ext uri="{BB962C8B-B14F-4D97-AF65-F5344CB8AC3E}">
        <p14:creationId xmlns:p14="http://schemas.microsoft.com/office/powerpoint/2010/main" val="2892779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Text&#10;&#10;Description automatically generated">
            <a:extLst>
              <a:ext uri="{FF2B5EF4-FFF2-40B4-BE49-F238E27FC236}">
                <a16:creationId xmlns:a16="http://schemas.microsoft.com/office/drawing/2014/main" id="{A798BFC8-58E2-A8E9-7535-622E98109792}"/>
              </a:ext>
            </a:extLst>
          </p:cNvPr>
          <p:cNvPicPr>
            <a:picLocks noChangeAspect="1"/>
          </p:cNvPicPr>
          <p:nvPr/>
        </p:nvPicPr>
        <p:blipFill>
          <a:blip r:embed="rId7"/>
          <a:stretch>
            <a:fillRect/>
          </a:stretch>
        </p:blipFill>
        <p:spPr>
          <a:xfrm>
            <a:off x="523121" y="2493865"/>
            <a:ext cx="4396027" cy="2587957"/>
          </a:xfrm>
          <a:prstGeom prst="rect">
            <a:avLst/>
          </a:prstGeom>
        </p:spPr>
      </p:pic>
      <p:pic>
        <p:nvPicPr>
          <p:cNvPr id="3" name="Picture 3" descr="Chart, bar chart&#10;&#10;Description automatically generated">
            <a:extLst>
              <a:ext uri="{FF2B5EF4-FFF2-40B4-BE49-F238E27FC236}">
                <a16:creationId xmlns:a16="http://schemas.microsoft.com/office/drawing/2014/main" id="{67F49C12-F7D6-047B-2076-70E1231055F0}"/>
              </a:ext>
            </a:extLst>
          </p:cNvPr>
          <p:cNvPicPr>
            <a:picLocks noChangeAspect="1"/>
          </p:cNvPicPr>
          <p:nvPr/>
        </p:nvPicPr>
        <p:blipFill>
          <a:blip r:embed="rId8"/>
          <a:stretch>
            <a:fillRect/>
          </a:stretch>
        </p:blipFill>
        <p:spPr>
          <a:xfrm>
            <a:off x="5256155" y="1568466"/>
            <a:ext cx="3220135" cy="4502257"/>
          </a:xfrm>
          <a:prstGeom prst="rect">
            <a:avLst/>
          </a:prstGeom>
        </p:spPr>
      </p:pic>
    </p:spTree>
    <p:extLst>
      <p:ext uri="{BB962C8B-B14F-4D97-AF65-F5344CB8AC3E}">
        <p14:creationId xmlns:p14="http://schemas.microsoft.com/office/powerpoint/2010/main" val="3918072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8B515C4E-B322-B76C-24DF-3413CBA8FFB2}"/>
              </a:ext>
            </a:extLst>
          </p:cNvPr>
          <p:cNvPicPr>
            <a:picLocks noChangeAspect="1"/>
          </p:cNvPicPr>
          <p:nvPr/>
        </p:nvPicPr>
        <p:blipFill>
          <a:blip r:embed="rId7"/>
          <a:stretch>
            <a:fillRect/>
          </a:stretch>
        </p:blipFill>
        <p:spPr>
          <a:xfrm>
            <a:off x="2057400" y="1372435"/>
            <a:ext cx="4223343" cy="4927208"/>
          </a:xfrm>
          <a:prstGeom prst="rect">
            <a:avLst/>
          </a:prstGeom>
        </p:spPr>
      </p:pic>
    </p:spTree>
    <p:extLst>
      <p:ext uri="{BB962C8B-B14F-4D97-AF65-F5344CB8AC3E}">
        <p14:creationId xmlns:p14="http://schemas.microsoft.com/office/powerpoint/2010/main" val="378525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4" name="Picture 4" descr="Table&#10;&#10;Description automatically generated">
            <a:extLst>
              <a:ext uri="{FF2B5EF4-FFF2-40B4-BE49-F238E27FC236}">
                <a16:creationId xmlns:a16="http://schemas.microsoft.com/office/drawing/2014/main" id="{F1CD7F61-64F9-A1C4-87AB-2515D9E2A91F}"/>
              </a:ext>
            </a:extLst>
          </p:cNvPr>
          <p:cNvPicPr>
            <a:picLocks noChangeAspect="1"/>
          </p:cNvPicPr>
          <p:nvPr/>
        </p:nvPicPr>
        <p:blipFill>
          <a:blip r:embed="rId7"/>
          <a:stretch>
            <a:fillRect/>
          </a:stretch>
        </p:blipFill>
        <p:spPr>
          <a:xfrm>
            <a:off x="1374889" y="2566972"/>
            <a:ext cx="5777494" cy="2143429"/>
          </a:xfrm>
          <a:prstGeom prst="rect">
            <a:avLst/>
          </a:prstGeom>
        </p:spPr>
      </p:pic>
    </p:spTree>
    <p:extLst>
      <p:ext uri="{BB962C8B-B14F-4D97-AF65-F5344CB8AC3E}">
        <p14:creationId xmlns:p14="http://schemas.microsoft.com/office/powerpoint/2010/main" val="38986469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a:extLst>
              <a:ext uri="{FF2B5EF4-FFF2-40B4-BE49-F238E27FC236}">
                <a16:creationId xmlns:a16="http://schemas.microsoft.com/office/drawing/2014/main" id="{AC65322F-9A0A-501C-A3CE-2F909BAA9DD6}"/>
              </a:ext>
            </a:extLst>
          </p:cNvPr>
          <p:cNvPicPr>
            <a:picLocks noChangeAspect="1"/>
          </p:cNvPicPr>
          <p:nvPr/>
        </p:nvPicPr>
        <p:blipFill>
          <a:blip r:embed="rId7"/>
          <a:stretch>
            <a:fillRect/>
          </a:stretch>
        </p:blipFill>
        <p:spPr>
          <a:xfrm>
            <a:off x="1794264" y="1881468"/>
            <a:ext cx="4634494" cy="3391092"/>
          </a:xfrm>
          <a:prstGeom prst="rect">
            <a:avLst/>
          </a:prstGeom>
        </p:spPr>
      </p:pic>
    </p:spTree>
    <p:extLst>
      <p:ext uri="{BB962C8B-B14F-4D97-AF65-F5344CB8AC3E}">
        <p14:creationId xmlns:p14="http://schemas.microsoft.com/office/powerpoint/2010/main" val="1076544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10. Análise estatística dos dados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69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Graphical user interface&#10;&#10;Description automatically generated">
            <a:extLst>
              <a:ext uri="{FF2B5EF4-FFF2-40B4-BE49-F238E27FC236}">
                <a16:creationId xmlns:a16="http://schemas.microsoft.com/office/drawing/2014/main" id="{6843F9E0-69A7-E137-370F-2EA53A95AFCE}"/>
              </a:ext>
            </a:extLst>
          </p:cNvPr>
          <p:cNvPicPr>
            <a:picLocks noChangeAspect="1"/>
          </p:cNvPicPr>
          <p:nvPr/>
        </p:nvPicPr>
        <p:blipFill>
          <a:blip r:embed="rId7"/>
          <a:stretch>
            <a:fillRect/>
          </a:stretch>
        </p:blipFill>
        <p:spPr>
          <a:xfrm>
            <a:off x="1662694" y="1839532"/>
            <a:ext cx="5366343" cy="3993017"/>
          </a:xfrm>
          <a:prstGeom prst="rect">
            <a:avLst/>
          </a:prstGeom>
        </p:spPr>
      </p:pic>
    </p:spTree>
    <p:extLst>
      <p:ext uri="{BB962C8B-B14F-4D97-AF65-F5344CB8AC3E}">
        <p14:creationId xmlns:p14="http://schemas.microsoft.com/office/powerpoint/2010/main" val="2399121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11. </a:t>
            </a:r>
            <a:r>
              <a:rPr lang="pt-PT" sz="2000">
                <a:effectLst>
                  <a:outerShdw blurRad="38100" dist="38100" dir="2700000" algn="tl">
                    <a:srgbClr val="C0C0C0"/>
                  </a:outerShdw>
                </a:effectLst>
                <a:latin typeface="Calibri"/>
                <a:ea typeface="Calibri"/>
                <a:cs typeface="Calibri"/>
              </a:rPr>
              <a:t>Redes</a:t>
            </a:r>
            <a:r>
              <a:rPr lang="pt-PT" sz="2000">
                <a:effectLst>
                  <a:outerShdw blurRad="38100" dist="38100" dir="2700000" algn="tl">
                    <a:srgbClr val="C0C0C0"/>
                  </a:outerShdw>
                </a:effectLst>
                <a:ea typeface="+mn-lt"/>
                <a:cs typeface="+mn-lt"/>
              </a:rPr>
              <a:t> Neuronais Artificiais</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a:extLst>
              <a:ext uri="{FF2B5EF4-FFF2-40B4-BE49-F238E27FC236}">
                <a16:creationId xmlns:a16="http://schemas.microsoft.com/office/drawing/2014/main" id="{20A77A32-FCA1-1D3A-11FD-5679FE4231EA}"/>
              </a:ext>
            </a:extLst>
          </p:cNvPr>
          <p:cNvPicPr>
            <a:picLocks noChangeAspect="1"/>
          </p:cNvPicPr>
          <p:nvPr/>
        </p:nvPicPr>
        <p:blipFill>
          <a:blip r:embed="rId7"/>
          <a:stretch>
            <a:fillRect/>
          </a:stretch>
        </p:blipFill>
        <p:spPr>
          <a:xfrm>
            <a:off x="1958724" y="1804586"/>
            <a:ext cx="4330243" cy="4038238"/>
          </a:xfrm>
          <a:prstGeom prst="rect">
            <a:avLst/>
          </a:prstGeom>
        </p:spPr>
      </p:pic>
    </p:spTree>
    <p:extLst>
      <p:ext uri="{BB962C8B-B14F-4D97-AF65-F5344CB8AC3E}">
        <p14:creationId xmlns:p14="http://schemas.microsoft.com/office/powerpoint/2010/main" val="236972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7F5127A3-3562-A6C9-5463-7B2365A75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25" y="2372843"/>
            <a:ext cx="5018443" cy="2318328"/>
          </a:xfrm>
          <a:prstGeom prst="rect">
            <a:avLst/>
          </a:prstGeom>
        </p:spPr>
      </p:pic>
      <p:pic>
        <p:nvPicPr>
          <p:cNvPr id="5" name="Picture 4" descr="Chart, pie chart&#10;&#10;Description automatically generated">
            <a:extLst>
              <a:ext uri="{FF2B5EF4-FFF2-40B4-BE49-F238E27FC236}">
                <a16:creationId xmlns:a16="http://schemas.microsoft.com/office/drawing/2014/main" id="{94DAE5F6-9D2E-0A76-2C0C-F8E245F44D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9970" y="1373591"/>
            <a:ext cx="2765510" cy="4733161"/>
          </a:xfrm>
          <a:prstGeom prst="rect">
            <a:avLst/>
          </a:prstGeom>
        </p:spPr>
      </p:pic>
    </p:spTree>
    <p:extLst>
      <p:ext uri="{BB962C8B-B14F-4D97-AF65-F5344CB8AC3E}">
        <p14:creationId xmlns:p14="http://schemas.microsoft.com/office/powerpoint/2010/main" val="2554961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11. </a:t>
            </a:r>
            <a:r>
              <a:rPr lang="pt-PT" sz="2000">
                <a:effectLst>
                  <a:outerShdw blurRad="38100" dist="38100" dir="2700000" algn="tl">
                    <a:srgbClr val="C0C0C0"/>
                  </a:outerShdw>
                </a:effectLst>
                <a:latin typeface="Calibri"/>
                <a:ea typeface="Calibri"/>
                <a:cs typeface="Calibri"/>
              </a:rPr>
              <a:t>Redes</a:t>
            </a:r>
            <a:r>
              <a:rPr lang="pt-PT" sz="2000">
                <a:effectLst>
                  <a:outerShdw blurRad="38100" dist="38100" dir="2700000" algn="tl">
                    <a:srgbClr val="C0C0C0"/>
                  </a:outerShdw>
                </a:effectLst>
                <a:ea typeface="+mn-lt"/>
                <a:cs typeface="+mn-lt"/>
              </a:rPr>
              <a:t> Neuronais Artificiais</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a:extLst>
              <a:ext uri="{FF2B5EF4-FFF2-40B4-BE49-F238E27FC236}">
                <a16:creationId xmlns:a16="http://schemas.microsoft.com/office/drawing/2014/main" id="{9EACE83C-11FE-94A6-C035-F4A752A56FC8}"/>
              </a:ext>
            </a:extLst>
          </p:cNvPr>
          <p:cNvPicPr>
            <a:picLocks noChangeAspect="1"/>
          </p:cNvPicPr>
          <p:nvPr/>
        </p:nvPicPr>
        <p:blipFill>
          <a:blip r:embed="rId7"/>
          <a:stretch>
            <a:fillRect/>
          </a:stretch>
        </p:blipFill>
        <p:spPr>
          <a:xfrm>
            <a:off x="1786040" y="1670281"/>
            <a:ext cx="4889408" cy="4043710"/>
          </a:xfrm>
          <a:prstGeom prst="rect">
            <a:avLst/>
          </a:prstGeom>
        </p:spPr>
      </p:pic>
    </p:spTree>
    <p:extLst>
      <p:ext uri="{BB962C8B-B14F-4D97-AF65-F5344CB8AC3E}">
        <p14:creationId xmlns:p14="http://schemas.microsoft.com/office/powerpoint/2010/main" val="1028579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11. </a:t>
            </a:r>
            <a:r>
              <a:rPr lang="pt-PT" sz="2000">
                <a:effectLst>
                  <a:outerShdw blurRad="38100" dist="38100" dir="2700000" algn="tl">
                    <a:srgbClr val="C0C0C0"/>
                  </a:outerShdw>
                </a:effectLst>
                <a:latin typeface="Calibri"/>
                <a:ea typeface="Calibri"/>
                <a:cs typeface="Calibri"/>
              </a:rPr>
              <a:t>Redes</a:t>
            </a:r>
            <a:r>
              <a:rPr lang="pt-PT" sz="2000">
                <a:effectLst>
                  <a:outerShdw blurRad="38100" dist="38100" dir="2700000" algn="tl">
                    <a:srgbClr val="C0C0C0"/>
                  </a:outerShdw>
                </a:effectLst>
                <a:ea typeface="+mn-lt"/>
                <a:cs typeface="+mn-lt"/>
              </a:rPr>
              <a:t> Neuronais Artificiais</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72</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Graphical user interface, text, application, email&#10;&#10;Description automatically generated">
            <a:extLst>
              <a:ext uri="{FF2B5EF4-FFF2-40B4-BE49-F238E27FC236}">
                <a16:creationId xmlns:a16="http://schemas.microsoft.com/office/drawing/2014/main" id="{52BA392D-83BD-14C2-B90E-DE7EA583177B}"/>
              </a:ext>
            </a:extLst>
          </p:cNvPr>
          <p:cNvPicPr>
            <a:picLocks noChangeAspect="1"/>
          </p:cNvPicPr>
          <p:nvPr/>
        </p:nvPicPr>
        <p:blipFill>
          <a:blip r:embed="rId7"/>
          <a:stretch>
            <a:fillRect/>
          </a:stretch>
        </p:blipFill>
        <p:spPr>
          <a:xfrm>
            <a:off x="305896" y="1950020"/>
            <a:ext cx="8417084" cy="3780261"/>
          </a:xfrm>
          <a:prstGeom prst="rect">
            <a:avLst/>
          </a:prstGeom>
        </p:spPr>
      </p:pic>
    </p:spTree>
    <p:extLst>
      <p:ext uri="{BB962C8B-B14F-4D97-AF65-F5344CB8AC3E}">
        <p14:creationId xmlns:p14="http://schemas.microsoft.com/office/powerpoint/2010/main" val="3947507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12. Árvores de decisão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73</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Text&#10;&#10;Description automatically generated">
            <a:extLst>
              <a:ext uri="{FF2B5EF4-FFF2-40B4-BE49-F238E27FC236}">
                <a16:creationId xmlns:a16="http://schemas.microsoft.com/office/drawing/2014/main" id="{DB5C0960-2D16-4142-AB14-BB497B4DBEED}"/>
              </a:ext>
            </a:extLst>
          </p:cNvPr>
          <p:cNvPicPr>
            <a:picLocks noChangeAspect="1"/>
          </p:cNvPicPr>
          <p:nvPr/>
        </p:nvPicPr>
        <p:blipFill>
          <a:blip r:embed="rId7"/>
          <a:stretch>
            <a:fillRect/>
          </a:stretch>
        </p:blipFill>
        <p:spPr>
          <a:xfrm>
            <a:off x="478580" y="1980442"/>
            <a:ext cx="4387804" cy="3554956"/>
          </a:xfrm>
          <a:prstGeom prst="rect">
            <a:avLst/>
          </a:prstGeom>
        </p:spPr>
      </p:pic>
      <p:pic>
        <p:nvPicPr>
          <p:cNvPr id="3" name="Picture 4" descr="A picture containing calendar&#10;&#10;Description automatically generated">
            <a:extLst>
              <a:ext uri="{FF2B5EF4-FFF2-40B4-BE49-F238E27FC236}">
                <a16:creationId xmlns:a16="http://schemas.microsoft.com/office/drawing/2014/main" id="{1524C83C-70C1-2812-E0D4-427DFD927C95}"/>
              </a:ext>
            </a:extLst>
          </p:cNvPr>
          <p:cNvPicPr>
            <a:picLocks noChangeAspect="1"/>
          </p:cNvPicPr>
          <p:nvPr/>
        </p:nvPicPr>
        <p:blipFill>
          <a:blip r:embed="rId8"/>
          <a:stretch>
            <a:fillRect/>
          </a:stretch>
        </p:blipFill>
        <p:spPr>
          <a:xfrm>
            <a:off x="5511069" y="1714165"/>
            <a:ext cx="2743200" cy="4021727"/>
          </a:xfrm>
          <a:prstGeom prst="rect">
            <a:avLst/>
          </a:prstGeom>
        </p:spPr>
      </p:pic>
    </p:spTree>
    <p:extLst>
      <p:ext uri="{BB962C8B-B14F-4D97-AF65-F5344CB8AC3E}">
        <p14:creationId xmlns:p14="http://schemas.microsoft.com/office/powerpoint/2010/main" val="1685689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12. Árvores de decisão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74</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descr="Graphical user interface, text, application, email&#10;&#10;Description automatically generated">
            <a:extLst>
              <a:ext uri="{FF2B5EF4-FFF2-40B4-BE49-F238E27FC236}">
                <a16:creationId xmlns:a16="http://schemas.microsoft.com/office/drawing/2014/main" id="{1C1BE7AF-C898-ACE9-C095-5EE1C273A3BB}"/>
              </a:ext>
            </a:extLst>
          </p:cNvPr>
          <p:cNvPicPr>
            <a:picLocks noChangeAspect="1"/>
          </p:cNvPicPr>
          <p:nvPr/>
        </p:nvPicPr>
        <p:blipFill>
          <a:blip r:embed="rId7"/>
          <a:stretch>
            <a:fillRect/>
          </a:stretch>
        </p:blipFill>
        <p:spPr>
          <a:xfrm>
            <a:off x="1004853" y="2320276"/>
            <a:ext cx="5752825" cy="2513477"/>
          </a:xfrm>
          <a:prstGeom prst="rect">
            <a:avLst/>
          </a:prstGeom>
        </p:spPr>
      </p:pic>
    </p:spTree>
    <p:extLst>
      <p:ext uri="{BB962C8B-B14F-4D97-AF65-F5344CB8AC3E}">
        <p14:creationId xmlns:p14="http://schemas.microsoft.com/office/powerpoint/2010/main" val="4239425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12. Árvores de decisão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75</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descr="Text&#10;&#10;Description automatically generated">
            <a:extLst>
              <a:ext uri="{FF2B5EF4-FFF2-40B4-BE49-F238E27FC236}">
                <a16:creationId xmlns:a16="http://schemas.microsoft.com/office/drawing/2014/main" id="{3991965A-8E19-8535-18D4-8F029AC1472D}"/>
              </a:ext>
            </a:extLst>
          </p:cNvPr>
          <p:cNvPicPr>
            <a:picLocks noChangeAspect="1"/>
          </p:cNvPicPr>
          <p:nvPr/>
        </p:nvPicPr>
        <p:blipFill>
          <a:blip r:embed="rId7"/>
          <a:stretch>
            <a:fillRect/>
          </a:stretch>
        </p:blipFill>
        <p:spPr>
          <a:xfrm>
            <a:off x="1958724" y="1837396"/>
            <a:ext cx="3877976" cy="3594360"/>
          </a:xfrm>
          <a:prstGeom prst="rect">
            <a:avLst/>
          </a:prstGeom>
        </p:spPr>
      </p:pic>
    </p:spTree>
    <p:extLst>
      <p:ext uri="{BB962C8B-B14F-4D97-AF65-F5344CB8AC3E}">
        <p14:creationId xmlns:p14="http://schemas.microsoft.com/office/powerpoint/2010/main" val="3725071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12. Árvores de decisão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76</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3" descr="Text&#10;&#10;Description automatically generated">
            <a:extLst>
              <a:ext uri="{FF2B5EF4-FFF2-40B4-BE49-F238E27FC236}">
                <a16:creationId xmlns:a16="http://schemas.microsoft.com/office/drawing/2014/main" id="{3E001D73-24B1-CD50-5FB8-DA18565819C3}"/>
              </a:ext>
            </a:extLst>
          </p:cNvPr>
          <p:cNvPicPr>
            <a:picLocks noChangeAspect="1"/>
          </p:cNvPicPr>
          <p:nvPr/>
        </p:nvPicPr>
        <p:blipFill>
          <a:blip r:embed="rId7"/>
          <a:stretch>
            <a:fillRect/>
          </a:stretch>
        </p:blipFill>
        <p:spPr>
          <a:xfrm>
            <a:off x="1013076" y="1469574"/>
            <a:ext cx="6221537" cy="4280665"/>
          </a:xfrm>
          <a:prstGeom prst="rect">
            <a:avLst/>
          </a:prstGeom>
        </p:spPr>
      </p:pic>
    </p:spTree>
    <p:extLst>
      <p:ext uri="{BB962C8B-B14F-4D97-AF65-F5344CB8AC3E}">
        <p14:creationId xmlns:p14="http://schemas.microsoft.com/office/powerpoint/2010/main" val="194530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12. Árvores de decisão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77</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E9C4F0F1-1187-41D7-74B0-E7881251B2CA}"/>
              </a:ext>
            </a:extLst>
          </p:cNvPr>
          <p:cNvPicPr>
            <a:picLocks noChangeAspect="1"/>
          </p:cNvPicPr>
          <p:nvPr/>
        </p:nvPicPr>
        <p:blipFill>
          <a:blip r:embed="rId7"/>
          <a:stretch>
            <a:fillRect/>
          </a:stretch>
        </p:blipFill>
        <p:spPr>
          <a:xfrm>
            <a:off x="1144646" y="1815626"/>
            <a:ext cx="6089969" cy="3687241"/>
          </a:xfrm>
          <a:prstGeom prst="rect">
            <a:avLst/>
          </a:prstGeom>
        </p:spPr>
      </p:pic>
    </p:spTree>
    <p:extLst>
      <p:ext uri="{BB962C8B-B14F-4D97-AF65-F5344CB8AC3E}">
        <p14:creationId xmlns:p14="http://schemas.microsoft.com/office/powerpoint/2010/main" val="1798413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13. Regressão Linear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4" descr="Text&#10;&#10;Description automatically generated">
            <a:extLst>
              <a:ext uri="{FF2B5EF4-FFF2-40B4-BE49-F238E27FC236}">
                <a16:creationId xmlns:a16="http://schemas.microsoft.com/office/drawing/2014/main" id="{50DBF913-0740-448C-8AC8-76C378F2F681}"/>
              </a:ext>
            </a:extLst>
          </p:cNvPr>
          <p:cNvPicPr>
            <a:picLocks noChangeAspect="1"/>
          </p:cNvPicPr>
          <p:nvPr/>
        </p:nvPicPr>
        <p:blipFill>
          <a:blip r:embed="rId7"/>
          <a:stretch>
            <a:fillRect/>
          </a:stretch>
        </p:blipFill>
        <p:spPr>
          <a:xfrm>
            <a:off x="566885" y="1963679"/>
            <a:ext cx="4404991" cy="3540776"/>
          </a:xfrm>
          <a:prstGeom prst="rect">
            <a:avLst/>
          </a:prstGeom>
        </p:spPr>
      </p:pic>
      <p:pic>
        <p:nvPicPr>
          <p:cNvPr id="5" name="Picture 5" descr="A picture containing calendar&#10;&#10;Description automatically generated">
            <a:extLst>
              <a:ext uri="{FF2B5EF4-FFF2-40B4-BE49-F238E27FC236}">
                <a16:creationId xmlns:a16="http://schemas.microsoft.com/office/drawing/2014/main" id="{22908516-4FF7-EBD4-9FC4-DFB38D63EFEF}"/>
              </a:ext>
            </a:extLst>
          </p:cNvPr>
          <p:cNvPicPr>
            <a:picLocks noChangeAspect="1"/>
          </p:cNvPicPr>
          <p:nvPr/>
        </p:nvPicPr>
        <p:blipFill>
          <a:blip r:embed="rId8"/>
          <a:stretch>
            <a:fillRect/>
          </a:stretch>
        </p:blipFill>
        <p:spPr>
          <a:xfrm>
            <a:off x="5356758" y="1361693"/>
            <a:ext cx="3309551" cy="4747415"/>
          </a:xfrm>
          <a:prstGeom prst="rect">
            <a:avLst/>
          </a:prstGeom>
        </p:spPr>
      </p:pic>
    </p:spTree>
    <p:extLst>
      <p:ext uri="{BB962C8B-B14F-4D97-AF65-F5344CB8AC3E}">
        <p14:creationId xmlns:p14="http://schemas.microsoft.com/office/powerpoint/2010/main" val="2858143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13. Regressão Linear </a:t>
            </a:r>
            <a:endParaRPr lang="pt-PT" sz="2000" b="1">
              <a:effectLst>
                <a:outerShdw blurRad="38100" dist="38100" dir="2700000" algn="tl">
                  <a:srgbClr val="C0C0C0"/>
                </a:outerShdw>
              </a:effectLst>
              <a:latin typeface="Arial" charset="0"/>
              <a:cs typeface="Arial"/>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79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2" name="Picture 2">
            <a:extLst>
              <a:ext uri="{FF2B5EF4-FFF2-40B4-BE49-F238E27FC236}">
                <a16:creationId xmlns:a16="http://schemas.microsoft.com/office/drawing/2014/main" id="{9451612A-25CB-2304-070C-A1F120FF8247}"/>
              </a:ext>
            </a:extLst>
          </p:cNvPr>
          <p:cNvPicPr>
            <a:picLocks noChangeAspect="1"/>
          </p:cNvPicPr>
          <p:nvPr/>
        </p:nvPicPr>
        <p:blipFill>
          <a:blip r:embed="rId7"/>
          <a:stretch>
            <a:fillRect/>
          </a:stretch>
        </p:blipFill>
        <p:spPr>
          <a:xfrm>
            <a:off x="2156076" y="1917443"/>
            <a:ext cx="4248012" cy="3894755"/>
          </a:xfrm>
          <a:prstGeom prst="rect">
            <a:avLst/>
          </a:prstGeom>
        </p:spPr>
      </p:pic>
    </p:spTree>
    <p:extLst>
      <p:ext uri="{BB962C8B-B14F-4D97-AF65-F5344CB8AC3E}">
        <p14:creationId xmlns:p14="http://schemas.microsoft.com/office/powerpoint/2010/main" val="2310926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 </a:t>
            </a:r>
            <a:r>
              <a:rPr lang="pt-PT" sz="2000" b="1" dirty="0">
                <a:solidFill>
                  <a:srgbClr val="000000"/>
                </a:solidFill>
                <a:effectLst>
                  <a:outerShdw blurRad="38100" dist="38100" dir="2700000" algn="tl">
                    <a:srgbClr val="C0C0C0"/>
                  </a:outerShdw>
                </a:effectLst>
                <a:latin typeface="Arial"/>
                <a:cs typeface="Arial"/>
              </a:rPr>
              <a:t>14. Conclusão</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80</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14" name="CaixaDeTexto 13">
            <a:extLst>
              <a:ext uri="{FF2B5EF4-FFF2-40B4-BE49-F238E27FC236}">
                <a16:creationId xmlns:a16="http://schemas.microsoft.com/office/drawing/2014/main" id="{F48D8CCB-E7B2-4C74-9D9A-0D401A4868C5}"/>
              </a:ext>
            </a:extLst>
          </p:cNvPr>
          <p:cNvSpPr txBox="1"/>
          <p:nvPr/>
        </p:nvSpPr>
        <p:spPr>
          <a:xfrm>
            <a:off x="260349" y="1203170"/>
            <a:ext cx="8780463" cy="2862322"/>
          </a:xfrm>
          <a:prstGeom prst="rect">
            <a:avLst/>
          </a:prstGeom>
          <a:noFill/>
        </p:spPr>
        <p:txBody>
          <a:bodyPr wrap="square" lIns="91440" tIns="45720" rIns="91440" bIns="45720" anchor="t">
            <a:spAutoFit/>
          </a:bodyPr>
          <a:lstStyle/>
          <a:p>
            <a:r>
              <a:rPr lang="pt-PT" dirty="0">
                <a:ea typeface="+mn-lt"/>
                <a:cs typeface="+mn-lt"/>
              </a:rPr>
              <a:t>Este trabalho foi importante para uma consolidação dos conhecimentos e possibilitou empregar metodologias abordadas ao longo do semestre, bem como adquirir novos métodos passíveis de uma utilização em situações mais complexas no futuro. Foi também uma oportunidade para desenvolver mais conhecimentos de </a:t>
            </a:r>
            <a:r>
              <a:rPr lang="pt-PT" dirty="0" err="1">
                <a:ea typeface="+mn-lt"/>
                <a:cs typeface="+mn-lt"/>
              </a:rPr>
              <a:t>Python</a:t>
            </a:r>
            <a:r>
              <a:rPr lang="pt-PT" dirty="0">
                <a:ea typeface="+mn-lt"/>
                <a:cs typeface="+mn-lt"/>
              </a:rPr>
              <a:t>, utilizando a ferramenta </a:t>
            </a:r>
            <a:r>
              <a:rPr lang="pt-PT" dirty="0" err="1">
                <a:ea typeface="+mn-lt"/>
                <a:cs typeface="+mn-lt"/>
              </a:rPr>
              <a:t>Jupyter</a:t>
            </a:r>
            <a:r>
              <a:rPr lang="pt-PT" dirty="0">
                <a:ea typeface="+mn-lt"/>
                <a:cs typeface="+mn-lt"/>
              </a:rPr>
              <a:t> Notebook.</a:t>
            </a:r>
            <a:endParaRPr lang="en-US" dirty="0"/>
          </a:p>
          <a:p>
            <a:r>
              <a:rPr lang="pt-PT" dirty="0">
                <a:ea typeface="+mn-lt"/>
                <a:cs typeface="+mn-lt"/>
              </a:rPr>
              <a:t>Apesar de tudo, em suma, a realização deste trabalho contribuiu bastante para uma melhor consolidação dos conhecimentos adquiridos ao longo do semestre. </a:t>
            </a:r>
            <a:endParaRPr lang="pt-PT" dirty="0"/>
          </a:p>
          <a:p>
            <a:r>
              <a:rPr lang="pt-PT" dirty="0">
                <a:ea typeface="+mn-lt"/>
                <a:cs typeface="+mn-lt"/>
              </a:rPr>
              <a:t>As dificuldades encontradas permitiram adquirir novos conhecimentos que serão utilizados ao longo do nosso percurso académico e profissional.</a:t>
            </a:r>
          </a:p>
          <a:p>
            <a:endParaRPr lang="pt-PT">
              <a:cs typeface="Calibri"/>
            </a:endParaRPr>
          </a:p>
        </p:txBody>
      </p:sp>
    </p:spTree>
    <p:extLst>
      <p:ext uri="{BB962C8B-B14F-4D97-AF65-F5344CB8AC3E}">
        <p14:creationId xmlns:p14="http://schemas.microsoft.com/office/powerpoint/2010/main" val="56989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8</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965F30A0-A5D9-F606-C5EB-018144A43F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104" y="1482062"/>
            <a:ext cx="4387090" cy="2691050"/>
          </a:xfrm>
          <a:prstGeom prst="rect">
            <a:avLst/>
          </a:prstGeom>
        </p:spPr>
      </p:pic>
      <p:pic>
        <p:nvPicPr>
          <p:cNvPr id="5" name="Picture 4" descr="Chart, pie chart&#10;&#10;Description automatically generated">
            <a:extLst>
              <a:ext uri="{FF2B5EF4-FFF2-40B4-BE49-F238E27FC236}">
                <a16:creationId xmlns:a16="http://schemas.microsoft.com/office/drawing/2014/main" id="{F135896A-EB5E-C60A-BCBB-0D9C07F520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00" y="1512254"/>
            <a:ext cx="2083799" cy="4572000"/>
          </a:xfrm>
          <a:prstGeom prst="rect">
            <a:avLst/>
          </a:prstGeom>
        </p:spPr>
      </p:pic>
    </p:spTree>
    <p:extLst>
      <p:ext uri="{BB962C8B-B14F-4D97-AF65-F5344CB8AC3E}">
        <p14:creationId xmlns:p14="http://schemas.microsoft.com/office/powerpoint/2010/main" val="59048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 </a:t>
            </a:r>
            <a:r>
              <a:rPr lang="pt-PT" sz="2000" b="1" dirty="0">
                <a:effectLst>
                  <a:outerShdw blurRad="38100" dist="38100" dir="2700000" algn="tl">
                    <a:srgbClr val="C0C0C0"/>
                  </a:outerShdw>
                </a:effectLst>
                <a:latin typeface="Arial"/>
                <a:cs typeface="Arial"/>
              </a:rPr>
              <a:t>15-Referências</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81</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14" name="CaixaDeTexto 13">
            <a:extLst>
              <a:ext uri="{FF2B5EF4-FFF2-40B4-BE49-F238E27FC236}">
                <a16:creationId xmlns:a16="http://schemas.microsoft.com/office/drawing/2014/main" id="{2CD17534-0499-4ACA-9410-94A6A707D111}"/>
              </a:ext>
            </a:extLst>
          </p:cNvPr>
          <p:cNvSpPr txBox="1"/>
          <p:nvPr/>
        </p:nvSpPr>
        <p:spPr>
          <a:xfrm>
            <a:off x="196850" y="1243297"/>
            <a:ext cx="8780464" cy="3693319"/>
          </a:xfrm>
          <a:prstGeom prst="rect">
            <a:avLst/>
          </a:prstGeom>
          <a:noFill/>
        </p:spPr>
        <p:txBody>
          <a:bodyPr wrap="square" lIns="91440" tIns="45720" rIns="91440" bIns="45720" anchor="t">
            <a:spAutoFit/>
          </a:bodyPr>
          <a:lstStyle/>
          <a:p>
            <a:r>
              <a:rPr lang="en-US" err="1">
                <a:ea typeface="+mn-lt"/>
                <a:cs typeface="+mn-lt"/>
              </a:rPr>
              <a:t>sklearn.cluster.KMeans</a:t>
            </a:r>
            <a:r>
              <a:rPr lang="en-US">
                <a:ea typeface="+mn-lt"/>
                <a:cs typeface="+mn-lt"/>
              </a:rPr>
              <a:t>. (2022). Retrieved June 18, 2022, from scikit-learn website: </a:t>
            </a:r>
            <a:r>
              <a:rPr lang="en-US">
                <a:ea typeface="+mn-lt"/>
                <a:cs typeface="+mn-lt"/>
                <a:hlinkClick r:id="rId7"/>
              </a:rPr>
              <a:t>https://scikit-learn.org/stable/modules/generated/sklearn.cluster.KMeans.html</a:t>
            </a:r>
            <a:endParaRPr lang="en-US"/>
          </a:p>
          <a:p>
            <a:r>
              <a:rPr lang="en-US">
                <a:ea typeface="+mn-lt"/>
                <a:cs typeface="+mn-lt"/>
              </a:rPr>
              <a:t>‌</a:t>
            </a:r>
            <a:endParaRPr lang="en-US"/>
          </a:p>
          <a:p>
            <a:r>
              <a:rPr lang="en-US" err="1">
                <a:ea typeface="+mn-lt"/>
                <a:cs typeface="+mn-lt"/>
              </a:rPr>
              <a:t>benhamner</a:t>
            </a:r>
            <a:r>
              <a:rPr lang="en-US">
                <a:ea typeface="+mn-lt"/>
                <a:cs typeface="+mn-lt"/>
              </a:rPr>
              <a:t>. (2017, August 29). Python Data Visualizations. Retrieved June 18, 2022, from Kaggle.com website: </a:t>
            </a:r>
            <a:r>
              <a:rPr lang="en-US">
                <a:ea typeface="+mn-lt"/>
                <a:cs typeface="+mn-lt"/>
                <a:hlinkClick r:id="rId8"/>
              </a:rPr>
              <a:t>https://www.kaggle.com/code/benhamner/python-data-visualizations/notebook</a:t>
            </a:r>
            <a:endParaRPr lang="en-US">
              <a:ea typeface="+mn-lt"/>
              <a:cs typeface="+mn-lt"/>
            </a:endParaRPr>
          </a:p>
          <a:p>
            <a:endParaRPr lang="en-US">
              <a:cs typeface="Calibri"/>
            </a:endParaRPr>
          </a:p>
          <a:p>
            <a:r>
              <a:rPr lang="en-US">
                <a:ea typeface="+mn-lt"/>
                <a:cs typeface="+mn-lt"/>
              </a:rPr>
              <a:t>Imad </a:t>
            </a:r>
            <a:r>
              <a:rPr lang="en-US" err="1">
                <a:ea typeface="+mn-lt"/>
                <a:cs typeface="+mn-lt"/>
              </a:rPr>
              <a:t>Dabbura</a:t>
            </a:r>
            <a:r>
              <a:rPr lang="en-US">
                <a:ea typeface="+mn-lt"/>
                <a:cs typeface="+mn-lt"/>
              </a:rPr>
              <a:t>. (2018, September 17). K-means Clustering: Algorithm, Applications, Evaluation Methods, and Drawbacks. Retrieved June 18, 2022, from Medium website: </a:t>
            </a:r>
            <a:r>
              <a:rPr lang="en-US">
                <a:ea typeface="+mn-lt"/>
                <a:cs typeface="+mn-lt"/>
                <a:hlinkClick r:id="rId9"/>
              </a:rPr>
              <a:t>https://towardsdatascience.com/k-means-clustering-algorithm-applications-evaluation-methods-and-drawbacks-aa03e644b48a</a:t>
            </a:r>
            <a:endParaRPr lang="en-US"/>
          </a:p>
          <a:p>
            <a:r>
              <a:rPr lang="en-US">
                <a:ea typeface="+mn-lt"/>
                <a:cs typeface="+mn-lt"/>
              </a:rPr>
              <a:t>‌</a:t>
            </a:r>
            <a:endParaRPr lang="en-US"/>
          </a:p>
          <a:p>
            <a:pPr algn="l"/>
            <a:r>
              <a:rPr lang="en-US" b="0" i="0">
                <a:solidFill>
                  <a:srgbClr val="000000"/>
                </a:solidFill>
                <a:effectLst/>
                <a:latin typeface="Calibri"/>
                <a:cs typeface="Calibri"/>
              </a:rPr>
              <a:t>‌</a:t>
            </a:r>
            <a:endParaRPr lang="pt-PT"/>
          </a:p>
        </p:txBody>
      </p:sp>
    </p:spTree>
    <p:extLst>
      <p:ext uri="{BB962C8B-B14F-4D97-AF65-F5344CB8AC3E}">
        <p14:creationId xmlns:p14="http://schemas.microsoft.com/office/powerpoint/2010/main" val="1800111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err="1">
                <a:solidFill>
                  <a:schemeClr val="bg1"/>
                </a:solidFill>
                <a:latin typeface="Arial" charset="0"/>
                <a:ea typeface="Arial" charset="0"/>
                <a:cs typeface="Arial" charset="0"/>
              </a:rPr>
              <a:t>www.ipvc.pt</a:t>
            </a:r>
            <a:endParaRPr lang="pt-PT" sz="150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lIns="91440" tIns="45720" rIns="91440" bIns="45720" anchor="t">
            <a:spAutoFit/>
          </a:bodyPr>
          <a:lstStyle/>
          <a:p>
            <a:pPr>
              <a:spcBef>
                <a:spcPct val="50000"/>
              </a:spcBef>
              <a:defRPr/>
            </a:pPr>
            <a:r>
              <a:rPr lang="pt-PT" sz="2000" b="1">
                <a:solidFill>
                  <a:srgbClr val="C00000"/>
                </a:solidFill>
                <a:effectLst>
                  <a:outerShdw blurRad="38100" dist="38100" dir="2700000" algn="tl">
                    <a:srgbClr val="C0C0C0"/>
                  </a:outerShdw>
                </a:effectLst>
                <a:latin typeface="Arial"/>
                <a:cs typeface="Arial"/>
              </a:rPr>
              <a:t>■</a:t>
            </a:r>
            <a:r>
              <a:rPr lang="pt-PT" sz="2000" b="1">
                <a:effectLst>
                  <a:outerShdw blurRad="38100" dist="38100" dir="2700000" algn="tl">
                    <a:srgbClr val="C0C0C0"/>
                  </a:outerShdw>
                </a:effectLst>
                <a:latin typeface="Arial"/>
                <a:cs typeface="Arial"/>
              </a:rPr>
              <a:t> 4. Análise estatística dos dados</a:t>
            </a:r>
            <a:endParaRPr lang="pt-PT" sz="2000" b="1">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a:highlight>
                  <a:srgbClr val="FFFF00"/>
                </a:highlight>
              </a:rPr>
              <a:t>ENGENHARIA INFORMÁTICA</a:t>
            </a:r>
            <a:endParaRPr lang="pt-PT" sz="110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a:t>- </a:t>
            </a:r>
            <a:fld id="{1234D2FF-8FB9-47A1-B8C9-42A5F500BA2F}" type="slidenum">
              <a:rPr lang="pt-PT" sz="1000"/>
              <a:pPr algn="ctr"/>
              <a:t>9</a:t>
            </a:fld>
            <a:r>
              <a:rPr lang="pt-PT" sz="100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800" b="0" i="0" u="none" strike="noStrike">
                <a:solidFill>
                  <a:srgbClr val="000000"/>
                </a:solidFill>
                <a:effectLst/>
                <a:latin typeface="Arial" panose="020B0604020202020204" pitchFamily="34" charset="0"/>
              </a:rPr>
              <a:t>@2022, 23462-Paulo Garrido, 23478-Tatiana Faria | </a:t>
            </a:r>
            <a:r>
              <a:rPr lang="pt-PT" sz="800" b="1" i="0" u="none" strike="noStrike">
                <a:solidFill>
                  <a:srgbClr val="C00000"/>
                </a:solidFill>
                <a:effectLst/>
                <a:latin typeface="Arial" panose="020B0604020202020204" pitchFamily="34" charset="0"/>
              </a:rPr>
              <a:t>Unidade Curricular: Sistemas de Suporte à Decisão </a:t>
            </a:r>
            <a:r>
              <a:rPr lang="pt-PT" sz="800" b="0" i="0" u="none" strike="noStrike">
                <a:solidFill>
                  <a:srgbClr val="000000"/>
                </a:solidFill>
                <a:effectLst/>
                <a:latin typeface="Arial" panose="020B0604020202020204" pitchFamily="34" charset="0"/>
              </a:rPr>
              <a:t>– Ano Letivo 2022/2023 </a:t>
            </a:r>
            <a:r>
              <a:rPr lang="pt-PT" sz="800" b="0" i="0">
                <a:solidFill>
                  <a:srgbClr val="000000"/>
                </a:solidFill>
                <a:effectLst/>
                <a:latin typeface="Arial" panose="020B0604020202020204" pitchFamily="34" charset="0"/>
              </a:rPr>
              <a:t>​</a:t>
            </a:r>
            <a:endParaRPr lang="pt-PT" sz="900" b="1">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pic>
        <p:nvPicPr>
          <p:cNvPr id="3" name="Picture 2" descr="Text&#10;&#10;Description automatically generated">
            <a:extLst>
              <a:ext uri="{FF2B5EF4-FFF2-40B4-BE49-F238E27FC236}">
                <a16:creationId xmlns:a16="http://schemas.microsoft.com/office/drawing/2014/main" id="{BABB77FA-C801-77BB-04C3-DEE84335B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5" y="2387106"/>
            <a:ext cx="5207343" cy="2324308"/>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159A5F17-D003-5FF9-99E3-A08159AD9B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3329" y="1399469"/>
            <a:ext cx="2457691" cy="4953000"/>
          </a:xfrm>
          <a:prstGeom prst="rect">
            <a:avLst/>
          </a:prstGeom>
        </p:spPr>
      </p:pic>
    </p:spTree>
    <p:extLst>
      <p:ext uri="{BB962C8B-B14F-4D97-AF65-F5344CB8AC3E}">
        <p14:creationId xmlns:p14="http://schemas.microsoft.com/office/powerpoint/2010/main" val="353944677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2CF1A68E3EF54DA6609D71589729C9" ma:contentTypeVersion="4" ma:contentTypeDescription="Create a new document." ma:contentTypeScope="" ma:versionID="ac302e5e2124b2c1f23dbebcf1077e61">
  <xsd:schema xmlns:xsd="http://www.w3.org/2001/XMLSchema" xmlns:xs="http://www.w3.org/2001/XMLSchema" xmlns:p="http://schemas.microsoft.com/office/2006/metadata/properties" xmlns:ns3="236323be-9cf2-4446-8368-4dabf1cd4e9b" targetNamespace="http://schemas.microsoft.com/office/2006/metadata/properties" ma:root="true" ma:fieldsID="0933ae34b5a688996229d62ff7117760" ns3:_="">
    <xsd:import namespace="236323be-9cf2-4446-8368-4dabf1cd4e9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323be-9cf2-4446-8368-4dabf1cd4e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D09644-93F0-4AF9-BD37-EFD20EC29FF0}">
  <ds:schemaRefs>
    <ds:schemaRef ds:uri="236323be-9cf2-4446-8368-4dabf1cd4e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1DDE3CC-9576-4598-92C1-728B9D780E63}">
  <ds:schemaRefs>
    <ds:schemaRef ds:uri="http://schemas.microsoft.com/sharepoint/v3/contenttype/forms"/>
  </ds:schemaRefs>
</ds:datastoreItem>
</file>

<file path=customXml/itemProps3.xml><?xml version="1.0" encoding="utf-8"?>
<ds:datastoreItem xmlns:ds="http://schemas.openxmlformats.org/officeDocument/2006/customXml" ds:itemID="{6F6DEF44-2A46-422D-8D24-07B087E7A7D2}">
  <ds:schemaRefs>
    <ds:schemaRef ds:uri="236323be-9cf2-4446-8368-4dabf1cd4e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81</Slides>
  <Notes>79</Notes>
  <HiddenSlides>0</HiddenSlide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Tema do Office</vt:lpstr>
      <vt:lpstr>LICENCIATURA EM ENGENHARIA INFORMÁTICA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revision>432</cp:revision>
  <cp:lastPrinted>2021-02-22T18:49:33Z</cp:lastPrinted>
  <dcterms:created xsi:type="dcterms:W3CDTF">2011-05-31T09:21:51Z</dcterms:created>
  <dcterms:modified xsi:type="dcterms:W3CDTF">2022-06-18T20:25:20Z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0x010100B92CF1A68E3EF54DA6609D71589729C9</vt:lpwstr>
  </property>
</Properties>
</file>